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
  </p:notesMasterIdLst>
  <p:handoutMasterIdLst>
    <p:handoutMasterId r:id="rId7"/>
  </p:handoutMasterIdLst>
  <p:sldIdLst>
    <p:sldId id="257" r:id="rId2"/>
    <p:sldId id="259" r:id="rId3"/>
    <p:sldId id="260" r:id="rId4"/>
    <p:sldId id="261" r:id="rId5"/>
  </p:sldIdLst>
  <p:sldSz cx="9144000" cy="6858000" type="screen4x3"/>
  <p:notesSz cx="6735763" cy="98694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56" autoAdjust="0"/>
    <p:restoredTop sz="94660"/>
  </p:normalViewPr>
  <p:slideViewPr>
    <p:cSldViewPr snapToGrid="0">
      <p:cViewPr varScale="1">
        <p:scale>
          <a:sx n="70" d="100"/>
          <a:sy n="70" d="100"/>
        </p:scale>
        <p:origin x="4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handoutMaster" Target="handoutMasters/handout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D810C85D-4484-1D56-0AF1-34CF6446B328}"/>
              </a:ext>
            </a:extLst>
          </p:cNvPr>
          <p:cNvSpPr>
            <a:spLocks noGrp="1"/>
          </p:cNvSpPr>
          <p:nvPr>
            <p:ph type="hdr" sz="quarter"/>
          </p:nvPr>
        </p:nvSpPr>
        <p:spPr>
          <a:xfrm>
            <a:off x="2" y="0"/>
            <a:ext cx="2918621" cy="494972"/>
          </a:xfrm>
          <a:prstGeom prst="rect">
            <a:avLst/>
          </a:prstGeom>
        </p:spPr>
        <p:txBody>
          <a:bodyPr vert="horz" lIns="90637" tIns="45317" rIns="90637" bIns="45317" rtlCol="0"/>
          <a:lstStyle>
            <a:lvl1pPr algn="l">
              <a:defRPr sz="1200"/>
            </a:lvl1pPr>
          </a:lstStyle>
          <a:p>
            <a:r>
              <a:rPr kumimoji="1" lang="en-US" altLang="ja-JP"/>
              <a:t>【</a:t>
            </a:r>
            <a:r>
              <a:rPr kumimoji="1" lang="ja-JP" altLang="en-US"/>
              <a:t>様式１</a:t>
            </a:r>
            <a:r>
              <a:rPr kumimoji="1" lang="en-US" altLang="ja-JP"/>
              <a:t>】</a:t>
            </a:r>
            <a:endParaRPr kumimoji="1" lang="ja-JP" altLang="en-US"/>
          </a:p>
        </p:txBody>
      </p:sp>
      <p:sp>
        <p:nvSpPr>
          <p:cNvPr id="3" name="日付プレースホルダー 2">
            <a:extLst>
              <a:ext uri="{FF2B5EF4-FFF2-40B4-BE49-F238E27FC236}">
                <a16:creationId xmlns:a16="http://schemas.microsoft.com/office/drawing/2014/main" id="{8F45C02D-A9A8-9D0C-F53F-59BAFE906400}"/>
              </a:ext>
            </a:extLst>
          </p:cNvPr>
          <p:cNvSpPr>
            <a:spLocks noGrp="1"/>
          </p:cNvSpPr>
          <p:nvPr>
            <p:ph type="dt" sz="quarter" idx="1"/>
          </p:nvPr>
        </p:nvSpPr>
        <p:spPr>
          <a:xfrm>
            <a:off x="3815573" y="0"/>
            <a:ext cx="2918621" cy="494972"/>
          </a:xfrm>
          <a:prstGeom prst="rect">
            <a:avLst/>
          </a:prstGeom>
        </p:spPr>
        <p:txBody>
          <a:bodyPr vert="horz" lIns="90637" tIns="45317" rIns="90637" bIns="45317" rtlCol="0"/>
          <a:lstStyle>
            <a:lvl1pPr algn="r">
              <a:defRPr sz="1200"/>
            </a:lvl1pPr>
          </a:lstStyle>
          <a:p>
            <a:fld id="{D225F695-0B84-4B61-9905-67B02049649A}" type="datetimeFigureOut">
              <a:rPr kumimoji="1" lang="ja-JP" altLang="en-US" smtClean="0"/>
              <a:t>2023/10/25</a:t>
            </a:fld>
            <a:endParaRPr kumimoji="1" lang="ja-JP" altLang="en-US"/>
          </a:p>
        </p:txBody>
      </p:sp>
      <p:sp>
        <p:nvSpPr>
          <p:cNvPr id="4" name="フッター プレースホルダー 3">
            <a:extLst>
              <a:ext uri="{FF2B5EF4-FFF2-40B4-BE49-F238E27FC236}">
                <a16:creationId xmlns:a16="http://schemas.microsoft.com/office/drawing/2014/main" id="{84EFF72B-4C5F-AF03-DD0C-D62F636947DA}"/>
              </a:ext>
            </a:extLst>
          </p:cNvPr>
          <p:cNvSpPr>
            <a:spLocks noGrp="1"/>
          </p:cNvSpPr>
          <p:nvPr>
            <p:ph type="ftr" sz="quarter" idx="2"/>
          </p:nvPr>
        </p:nvSpPr>
        <p:spPr>
          <a:xfrm>
            <a:off x="2" y="9374518"/>
            <a:ext cx="2918621" cy="494972"/>
          </a:xfrm>
          <a:prstGeom prst="rect">
            <a:avLst/>
          </a:prstGeom>
        </p:spPr>
        <p:txBody>
          <a:bodyPr vert="horz" lIns="90637" tIns="45317" rIns="90637" bIns="45317"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39278563-9F20-EB98-EA5F-3E7CFFB9F961}"/>
              </a:ext>
            </a:extLst>
          </p:cNvPr>
          <p:cNvSpPr>
            <a:spLocks noGrp="1"/>
          </p:cNvSpPr>
          <p:nvPr>
            <p:ph type="sldNum" sz="quarter" idx="3"/>
          </p:nvPr>
        </p:nvSpPr>
        <p:spPr>
          <a:xfrm>
            <a:off x="3815573" y="9374518"/>
            <a:ext cx="2918621" cy="494972"/>
          </a:xfrm>
          <a:prstGeom prst="rect">
            <a:avLst/>
          </a:prstGeom>
        </p:spPr>
        <p:txBody>
          <a:bodyPr vert="horz" lIns="90637" tIns="45317" rIns="90637" bIns="45317" rtlCol="0" anchor="b"/>
          <a:lstStyle>
            <a:lvl1pPr algn="r">
              <a:defRPr sz="1200"/>
            </a:lvl1pPr>
          </a:lstStyle>
          <a:p>
            <a:fld id="{E288A1F5-EE42-48FD-A498-CF7EB38CA693}" type="slidenum">
              <a:rPr kumimoji="1" lang="ja-JP" altLang="en-US" smtClean="0"/>
              <a:t>‹#›</a:t>
            </a:fld>
            <a:endParaRPr kumimoji="1" lang="ja-JP" altLang="en-US"/>
          </a:p>
        </p:txBody>
      </p:sp>
    </p:spTree>
    <p:extLst>
      <p:ext uri="{BB962C8B-B14F-4D97-AF65-F5344CB8AC3E}">
        <p14:creationId xmlns:p14="http://schemas.microsoft.com/office/powerpoint/2010/main" val="370592997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18621" cy="494972"/>
          </a:xfrm>
          <a:prstGeom prst="rect">
            <a:avLst/>
          </a:prstGeom>
        </p:spPr>
        <p:txBody>
          <a:bodyPr vert="horz" lIns="90637" tIns="45317" rIns="90637" bIns="45317" rtlCol="0"/>
          <a:lstStyle>
            <a:lvl1pPr algn="l">
              <a:defRPr sz="1200"/>
            </a:lvl1pPr>
          </a:lstStyle>
          <a:p>
            <a:r>
              <a:rPr kumimoji="1" lang="en-US" altLang="ja-JP"/>
              <a:t>【</a:t>
            </a:r>
            <a:r>
              <a:rPr kumimoji="1" lang="ja-JP" altLang="en-US"/>
              <a:t>様式１</a:t>
            </a:r>
            <a:r>
              <a:rPr kumimoji="1" lang="en-US" altLang="ja-JP"/>
              <a:t>】</a:t>
            </a:r>
            <a:endParaRPr kumimoji="1" lang="ja-JP" altLang="en-US"/>
          </a:p>
        </p:txBody>
      </p:sp>
      <p:sp>
        <p:nvSpPr>
          <p:cNvPr id="3" name="日付プレースホルダー 2"/>
          <p:cNvSpPr>
            <a:spLocks noGrp="1"/>
          </p:cNvSpPr>
          <p:nvPr>
            <p:ph type="dt" idx="1"/>
          </p:nvPr>
        </p:nvSpPr>
        <p:spPr>
          <a:xfrm>
            <a:off x="3815573" y="0"/>
            <a:ext cx="2918621" cy="494972"/>
          </a:xfrm>
          <a:prstGeom prst="rect">
            <a:avLst/>
          </a:prstGeom>
        </p:spPr>
        <p:txBody>
          <a:bodyPr vert="horz" lIns="90637" tIns="45317" rIns="90637" bIns="45317" rtlCol="0"/>
          <a:lstStyle>
            <a:lvl1pPr algn="r">
              <a:defRPr sz="1200"/>
            </a:lvl1pPr>
          </a:lstStyle>
          <a:p>
            <a:fld id="{580BEF18-3D6B-4F4F-8E2F-0A7CC02C4134}" type="datetimeFigureOut">
              <a:rPr kumimoji="1" lang="ja-JP" altLang="en-US" smtClean="0"/>
              <a:t>2023/10/25</a:t>
            </a:fld>
            <a:endParaRPr kumimoji="1" lang="ja-JP" altLang="en-US"/>
          </a:p>
        </p:txBody>
      </p:sp>
      <p:sp>
        <p:nvSpPr>
          <p:cNvPr id="4" name="スライド イメージ プレースホルダー 3"/>
          <p:cNvSpPr>
            <a:spLocks noGrp="1" noRot="1" noChangeAspect="1"/>
          </p:cNvSpPr>
          <p:nvPr>
            <p:ph type="sldImg" idx="2"/>
          </p:nvPr>
        </p:nvSpPr>
        <p:spPr>
          <a:xfrm>
            <a:off x="1147763" y="1233488"/>
            <a:ext cx="4440237" cy="3332162"/>
          </a:xfrm>
          <a:prstGeom prst="rect">
            <a:avLst/>
          </a:prstGeom>
          <a:noFill/>
          <a:ln w="12700">
            <a:solidFill>
              <a:prstClr val="black"/>
            </a:solidFill>
          </a:ln>
        </p:spPr>
        <p:txBody>
          <a:bodyPr vert="horz" lIns="90637" tIns="45317" rIns="90637" bIns="45317" rtlCol="0" anchor="ctr"/>
          <a:lstStyle/>
          <a:p>
            <a:endParaRPr lang="ja-JP" altLang="en-US"/>
          </a:p>
        </p:txBody>
      </p:sp>
      <p:sp>
        <p:nvSpPr>
          <p:cNvPr id="5" name="ノート プレースホルダー 4"/>
          <p:cNvSpPr>
            <a:spLocks noGrp="1"/>
          </p:cNvSpPr>
          <p:nvPr>
            <p:ph type="body" sz="quarter" idx="3"/>
          </p:nvPr>
        </p:nvSpPr>
        <p:spPr>
          <a:xfrm>
            <a:off x="673891" y="4749525"/>
            <a:ext cx="5387982" cy="3885686"/>
          </a:xfrm>
          <a:prstGeom prst="rect">
            <a:avLst/>
          </a:prstGeom>
        </p:spPr>
        <p:txBody>
          <a:bodyPr vert="horz" lIns="90637" tIns="45317" rIns="90637" bIns="4531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374518"/>
            <a:ext cx="2918621" cy="494972"/>
          </a:xfrm>
          <a:prstGeom prst="rect">
            <a:avLst/>
          </a:prstGeom>
        </p:spPr>
        <p:txBody>
          <a:bodyPr vert="horz" lIns="90637" tIns="45317" rIns="90637" bIns="453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573" y="9374518"/>
            <a:ext cx="2918621" cy="494972"/>
          </a:xfrm>
          <a:prstGeom prst="rect">
            <a:avLst/>
          </a:prstGeom>
        </p:spPr>
        <p:txBody>
          <a:bodyPr vert="horz" lIns="90637" tIns="45317" rIns="90637" bIns="45317" rtlCol="0" anchor="b"/>
          <a:lstStyle>
            <a:lvl1pPr algn="r">
              <a:defRPr sz="1200"/>
            </a:lvl1pPr>
          </a:lstStyle>
          <a:p>
            <a:fld id="{DF2F646C-6F05-438A-8375-A47A3269FF19}" type="slidenum">
              <a:rPr kumimoji="1" lang="ja-JP" altLang="en-US" smtClean="0"/>
              <a:t>‹#›</a:t>
            </a:fld>
            <a:endParaRPr kumimoji="1" lang="ja-JP" altLang="en-US"/>
          </a:p>
        </p:txBody>
      </p:sp>
    </p:spTree>
    <p:extLst>
      <p:ext uri="{BB962C8B-B14F-4D97-AF65-F5344CB8AC3E}">
        <p14:creationId xmlns:p14="http://schemas.microsoft.com/office/powerpoint/2010/main" val="3068783334"/>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0B3FF056-6986-4B96-8FC6-AE6DB7AAA791}" type="datetimeFigureOut">
              <a:rPr kumimoji="1" lang="ja-JP" altLang="en-US" smtClean="0"/>
              <a:t>2023/10/25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7D1A380-87DC-43D6-BED8-7D73C9C78110}" type="slidenum">
              <a:rPr kumimoji="1" lang="ja-JP" altLang="en-US" smtClean="0"/>
              <a:t>‹#›</a:t>
            </a:fld>
            <a:endParaRPr kumimoji="1" lang="ja-JP" altLang="en-US"/>
          </a:p>
        </p:txBody>
      </p:sp>
    </p:spTree>
    <p:extLst>
      <p:ext uri="{BB962C8B-B14F-4D97-AF65-F5344CB8AC3E}">
        <p14:creationId xmlns:p14="http://schemas.microsoft.com/office/powerpoint/2010/main" val="2909503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B3FF056-6986-4B96-8FC6-AE6DB7AAA791}" type="datetimeFigureOut">
              <a:rPr kumimoji="1" lang="ja-JP" altLang="en-US" smtClean="0"/>
              <a:t>2023/10/25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7D1A380-87DC-43D6-BED8-7D73C9C78110}" type="slidenum">
              <a:rPr kumimoji="1" lang="ja-JP" altLang="en-US" smtClean="0"/>
              <a:t>‹#›</a:t>
            </a:fld>
            <a:endParaRPr kumimoji="1" lang="ja-JP" altLang="en-US"/>
          </a:p>
        </p:txBody>
      </p:sp>
    </p:spTree>
    <p:extLst>
      <p:ext uri="{BB962C8B-B14F-4D97-AF65-F5344CB8AC3E}">
        <p14:creationId xmlns:p14="http://schemas.microsoft.com/office/powerpoint/2010/main" val="812697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B3FF056-6986-4B96-8FC6-AE6DB7AAA791}" type="datetimeFigureOut">
              <a:rPr kumimoji="1" lang="ja-JP" altLang="en-US" smtClean="0"/>
              <a:t>2023/10/25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7D1A380-87DC-43D6-BED8-7D73C9C78110}" type="slidenum">
              <a:rPr kumimoji="1" lang="ja-JP" altLang="en-US" smtClean="0"/>
              <a:t>‹#›</a:t>
            </a:fld>
            <a:endParaRPr kumimoji="1" lang="ja-JP" altLang="en-US"/>
          </a:p>
        </p:txBody>
      </p:sp>
    </p:spTree>
    <p:extLst>
      <p:ext uri="{BB962C8B-B14F-4D97-AF65-F5344CB8AC3E}">
        <p14:creationId xmlns:p14="http://schemas.microsoft.com/office/powerpoint/2010/main" val="603144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B3FF056-6986-4B96-8FC6-AE6DB7AAA791}" type="datetimeFigureOut">
              <a:rPr kumimoji="1" lang="ja-JP" altLang="en-US" smtClean="0"/>
              <a:t>2023/10/25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7D1A380-87DC-43D6-BED8-7D73C9C78110}" type="slidenum">
              <a:rPr kumimoji="1" lang="ja-JP" altLang="en-US" smtClean="0"/>
              <a:t>‹#›</a:t>
            </a:fld>
            <a:endParaRPr kumimoji="1" lang="ja-JP" altLang="en-US"/>
          </a:p>
        </p:txBody>
      </p:sp>
    </p:spTree>
    <p:extLst>
      <p:ext uri="{BB962C8B-B14F-4D97-AF65-F5344CB8AC3E}">
        <p14:creationId xmlns:p14="http://schemas.microsoft.com/office/powerpoint/2010/main" val="3163588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B3FF056-6986-4B96-8FC6-AE6DB7AAA791}" type="datetimeFigureOut">
              <a:rPr kumimoji="1" lang="ja-JP" altLang="en-US" smtClean="0"/>
              <a:t>2023/10/25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7D1A380-87DC-43D6-BED8-7D73C9C78110}" type="slidenum">
              <a:rPr kumimoji="1" lang="ja-JP" altLang="en-US" smtClean="0"/>
              <a:t>‹#›</a:t>
            </a:fld>
            <a:endParaRPr kumimoji="1" lang="ja-JP" altLang="en-US"/>
          </a:p>
        </p:txBody>
      </p:sp>
    </p:spTree>
    <p:extLst>
      <p:ext uri="{BB962C8B-B14F-4D97-AF65-F5344CB8AC3E}">
        <p14:creationId xmlns:p14="http://schemas.microsoft.com/office/powerpoint/2010/main" val="430309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B3FF056-6986-4B96-8FC6-AE6DB7AAA791}" type="datetimeFigureOut">
              <a:rPr kumimoji="1" lang="ja-JP" altLang="en-US" smtClean="0"/>
              <a:t>2023/10/25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7D1A380-87DC-43D6-BED8-7D73C9C78110}" type="slidenum">
              <a:rPr kumimoji="1" lang="ja-JP" altLang="en-US" smtClean="0"/>
              <a:t>‹#›</a:t>
            </a:fld>
            <a:endParaRPr kumimoji="1" lang="ja-JP" altLang="en-US"/>
          </a:p>
        </p:txBody>
      </p:sp>
    </p:spTree>
    <p:extLst>
      <p:ext uri="{BB962C8B-B14F-4D97-AF65-F5344CB8AC3E}">
        <p14:creationId xmlns:p14="http://schemas.microsoft.com/office/powerpoint/2010/main" val="836702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0B3FF056-6986-4B96-8FC6-AE6DB7AAA791}" type="datetimeFigureOut">
              <a:rPr kumimoji="1" lang="ja-JP" altLang="en-US" smtClean="0"/>
              <a:t>2023/10/25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7D1A380-87DC-43D6-BED8-7D73C9C78110}" type="slidenum">
              <a:rPr kumimoji="1" lang="ja-JP" altLang="en-US" smtClean="0"/>
              <a:t>‹#›</a:t>
            </a:fld>
            <a:endParaRPr kumimoji="1" lang="ja-JP" altLang="en-US"/>
          </a:p>
        </p:txBody>
      </p:sp>
    </p:spTree>
    <p:extLst>
      <p:ext uri="{BB962C8B-B14F-4D97-AF65-F5344CB8AC3E}">
        <p14:creationId xmlns:p14="http://schemas.microsoft.com/office/powerpoint/2010/main" val="899183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0B3FF056-6986-4B96-8FC6-AE6DB7AAA791}" type="datetimeFigureOut">
              <a:rPr kumimoji="1" lang="ja-JP" altLang="en-US" smtClean="0"/>
              <a:t>2023/10/25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7D1A380-87DC-43D6-BED8-7D73C9C78110}" type="slidenum">
              <a:rPr kumimoji="1" lang="ja-JP" altLang="en-US" smtClean="0"/>
              <a:t>‹#›</a:t>
            </a:fld>
            <a:endParaRPr kumimoji="1" lang="ja-JP" altLang="en-US"/>
          </a:p>
        </p:txBody>
      </p:sp>
    </p:spTree>
    <p:extLst>
      <p:ext uri="{BB962C8B-B14F-4D97-AF65-F5344CB8AC3E}">
        <p14:creationId xmlns:p14="http://schemas.microsoft.com/office/powerpoint/2010/main" val="2581445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3FF056-6986-4B96-8FC6-AE6DB7AAA791}" type="datetimeFigureOut">
              <a:rPr kumimoji="1" lang="ja-JP" altLang="en-US" smtClean="0"/>
              <a:t>2023/10/25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7D1A380-87DC-43D6-BED8-7D73C9C78110}" type="slidenum">
              <a:rPr kumimoji="1" lang="ja-JP" altLang="en-US" smtClean="0"/>
              <a:t>‹#›</a:t>
            </a:fld>
            <a:endParaRPr kumimoji="1" lang="ja-JP" altLang="en-US"/>
          </a:p>
        </p:txBody>
      </p:sp>
    </p:spTree>
    <p:extLst>
      <p:ext uri="{BB962C8B-B14F-4D97-AF65-F5344CB8AC3E}">
        <p14:creationId xmlns:p14="http://schemas.microsoft.com/office/powerpoint/2010/main" val="2471999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B3FF056-6986-4B96-8FC6-AE6DB7AAA791}" type="datetimeFigureOut">
              <a:rPr kumimoji="1" lang="ja-JP" altLang="en-US" smtClean="0"/>
              <a:t>2023/10/25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7D1A380-87DC-43D6-BED8-7D73C9C78110}" type="slidenum">
              <a:rPr kumimoji="1" lang="ja-JP" altLang="en-US" smtClean="0"/>
              <a:t>‹#›</a:t>
            </a:fld>
            <a:endParaRPr kumimoji="1" lang="ja-JP" altLang="en-US"/>
          </a:p>
        </p:txBody>
      </p:sp>
    </p:spTree>
    <p:extLst>
      <p:ext uri="{BB962C8B-B14F-4D97-AF65-F5344CB8AC3E}">
        <p14:creationId xmlns:p14="http://schemas.microsoft.com/office/powerpoint/2010/main" val="776262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B3FF056-6986-4B96-8FC6-AE6DB7AAA791}" type="datetimeFigureOut">
              <a:rPr kumimoji="1" lang="ja-JP" altLang="en-US" smtClean="0"/>
              <a:t>2023/10/25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7D1A380-87DC-43D6-BED8-7D73C9C78110}" type="slidenum">
              <a:rPr kumimoji="1" lang="ja-JP" altLang="en-US" smtClean="0"/>
              <a:t>‹#›</a:t>
            </a:fld>
            <a:endParaRPr kumimoji="1" lang="ja-JP" altLang="en-US"/>
          </a:p>
        </p:txBody>
      </p:sp>
    </p:spTree>
    <p:extLst>
      <p:ext uri="{BB962C8B-B14F-4D97-AF65-F5344CB8AC3E}">
        <p14:creationId xmlns:p14="http://schemas.microsoft.com/office/powerpoint/2010/main" val="576808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3FF056-6986-4B96-8FC6-AE6DB7AAA791}" type="datetimeFigureOut">
              <a:rPr kumimoji="1" lang="ja-JP" altLang="en-US" smtClean="0"/>
              <a:t>2023/10/25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D1A380-87DC-43D6-BED8-7D73C9C78110}" type="slidenum">
              <a:rPr kumimoji="1" lang="ja-JP" altLang="en-US" smtClean="0"/>
              <a:t>‹#›</a:t>
            </a:fld>
            <a:endParaRPr kumimoji="1" lang="ja-JP" altLang="en-US"/>
          </a:p>
        </p:txBody>
      </p:sp>
    </p:spTree>
    <p:extLst>
      <p:ext uri="{BB962C8B-B14F-4D97-AF65-F5344CB8AC3E}">
        <p14:creationId xmlns:p14="http://schemas.microsoft.com/office/powerpoint/2010/main" val="15054104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84E73BB3-B3FF-436F-8A9A-62674B595EB2}"/>
              </a:ext>
            </a:extLst>
          </p:cNvPr>
          <p:cNvSpPr txBox="1"/>
          <p:nvPr/>
        </p:nvSpPr>
        <p:spPr>
          <a:xfrm>
            <a:off x="10407944" y="948249"/>
            <a:ext cx="4959626" cy="300082"/>
          </a:xfrm>
          <a:prstGeom prst="rect">
            <a:avLst/>
          </a:prstGeom>
          <a:noFill/>
        </p:spPr>
        <p:txBody>
          <a:bodyPr wrap="square" rtlCol="0">
            <a:spAutoFit/>
          </a:bodyPr>
          <a:lstStyle/>
          <a:p>
            <a:r>
              <a:rPr kumimoji="1" lang="ja-JP" altLang="en-US" sz="1350" dirty="0"/>
              <a:t>リーディング</a:t>
            </a:r>
            <a:r>
              <a:rPr kumimoji="1" lang="en-US" altLang="ja-JP" sz="1350" dirty="0"/>
              <a:t>DX</a:t>
            </a:r>
            <a:r>
              <a:rPr kumimoji="1" lang="ja-JP" altLang="en-US" sz="1350" dirty="0"/>
              <a:t>の研究実践その４　京丹後市立久美浜小学校</a:t>
            </a:r>
          </a:p>
        </p:txBody>
      </p:sp>
      <p:sp>
        <p:nvSpPr>
          <p:cNvPr id="4" name="テキスト ボックス 3">
            <a:extLst>
              <a:ext uri="{FF2B5EF4-FFF2-40B4-BE49-F238E27FC236}">
                <a16:creationId xmlns:a16="http://schemas.microsoft.com/office/drawing/2014/main" id="{A418322D-2273-41DA-A4A6-94F20EA61A05}"/>
              </a:ext>
            </a:extLst>
          </p:cNvPr>
          <p:cNvSpPr txBox="1"/>
          <p:nvPr/>
        </p:nvSpPr>
        <p:spPr>
          <a:xfrm>
            <a:off x="170127" y="1261568"/>
            <a:ext cx="1949033" cy="923330"/>
          </a:xfrm>
          <a:prstGeom prst="rect">
            <a:avLst/>
          </a:prstGeom>
          <a:noFill/>
        </p:spPr>
        <p:txBody>
          <a:bodyPr wrap="square" rtlCol="0">
            <a:spAutoFit/>
          </a:bodyPr>
          <a:lstStyle/>
          <a:p>
            <a:r>
              <a:rPr kumimoji="1" lang="en-US" altLang="ja-JP" sz="2700" b="1" dirty="0">
                <a:highlight>
                  <a:srgbClr val="FFFF00"/>
                </a:highlight>
              </a:rPr>
              <a:t>10</a:t>
            </a:r>
            <a:r>
              <a:rPr kumimoji="1" lang="ja-JP" altLang="en-US" sz="2700" b="1" dirty="0">
                <a:highlight>
                  <a:srgbClr val="FFFF00"/>
                </a:highlight>
              </a:rPr>
              <a:t>月</a:t>
            </a:r>
            <a:endParaRPr kumimoji="1" lang="en-US" altLang="ja-JP" sz="2700" b="1" dirty="0">
              <a:highlight>
                <a:srgbClr val="FFFF00"/>
              </a:highlight>
            </a:endParaRPr>
          </a:p>
          <a:p>
            <a:r>
              <a:rPr kumimoji="1" lang="ja-JP" altLang="en-US" sz="2700" b="1" dirty="0">
                <a:highlight>
                  <a:srgbClr val="FFFF00"/>
                </a:highlight>
              </a:rPr>
              <a:t>校内研より</a:t>
            </a:r>
          </a:p>
        </p:txBody>
      </p:sp>
      <p:pic>
        <p:nvPicPr>
          <p:cNvPr id="6" name="図 5">
            <a:extLst>
              <a:ext uri="{FF2B5EF4-FFF2-40B4-BE49-F238E27FC236}">
                <a16:creationId xmlns:a16="http://schemas.microsoft.com/office/drawing/2014/main" id="{2AC6951D-544A-490C-8955-1666C8106E93}"/>
              </a:ext>
            </a:extLst>
          </p:cNvPr>
          <p:cNvPicPr>
            <a:picLocks noChangeAspect="1"/>
          </p:cNvPicPr>
          <p:nvPr/>
        </p:nvPicPr>
        <p:blipFill>
          <a:blip r:embed="rId2"/>
          <a:stretch>
            <a:fillRect/>
          </a:stretch>
        </p:blipFill>
        <p:spPr>
          <a:xfrm>
            <a:off x="250540" y="2628012"/>
            <a:ext cx="2831308" cy="1685183"/>
          </a:xfrm>
          <a:prstGeom prst="rect">
            <a:avLst/>
          </a:prstGeom>
        </p:spPr>
      </p:pic>
      <p:pic>
        <p:nvPicPr>
          <p:cNvPr id="7" name="図 6">
            <a:extLst>
              <a:ext uri="{FF2B5EF4-FFF2-40B4-BE49-F238E27FC236}">
                <a16:creationId xmlns:a16="http://schemas.microsoft.com/office/drawing/2014/main" id="{C46CDB3C-778F-4F5E-A989-55D217A1FF86}"/>
              </a:ext>
            </a:extLst>
          </p:cNvPr>
          <p:cNvPicPr>
            <a:picLocks noChangeAspect="1"/>
          </p:cNvPicPr>
          <p:nvPr/>
        </p:nvPicPr>
        <p:blipFill>
          <a:blip r:embed="rId3"/>
          <a:stretch>
            <a:fillRect/>
          </a:stretch>
        </p:blipFill>
        <p:spPr>
          <a:xfrm>
            <a:off x="250539" y="4617742"/>
            <a:ext cx="2831309" cy="1932384"/>
          </a:xfrm>
          <a:prstGeom prst="rect">
            <a:avLst/>
          </a:prstGeom>
        </p:spPr>
      </p:pic>
      <p:pic>
        <p:nvPicPr>
          <p:cNvPr id="8" name="図 7">
            <a:extLst>
              <a:ext uri="{FF2B5EF4-FFF2-40B4-BE49-F238E27FC236}">
                <a16:creationId xmlns:a16="http://schemas.microsoft.com/office/drawing/2014/main" id="{F8BD922B-1A16-45FB-8F70-6669E87C71F7}"/>
              </a:ext>
            </a:extLst>
          </p:cNvPr>
          <p:cNvPicPr>
            <a:picLocks noChangeAspect="1"/>
          </p:cNvPicPr>
          <p:nvPr/>
        </p:nvPicPr>
        <p:blipFill>
          <a:blip r:embed="rId4"/>
          <a:stretch>
            <a:fillRect/>
          </a:stretch>
        </p:blipFill>
        <p:spPr>
          <a:xfrm>
            <a:off x="5814679" y="4571463"/>
            <a:ext cx="2828575" cy="2086180"/>
          </a:xfrm>
          <a:prstGeom prst="rect">
            <a:avLst/>
          </a:prstGeom>
        </p:spPr>
      </p:pic>
      <p:pic>
        <p:nvPicPr>
          <p:cNvPr id="9" name="図 8">
            <a:extLst>
              <a:ext uri="{FF2B5EF4-FFF2-40B4-BE49-F238E27FC236}">
                <a16:creationId xmlns:a16="http://schemas.microsoft.com/office/drawing/2014/main" id="{A0458EBD-C87D-4EF7-B30B-280839FD9583}"/>
              </a:ext>
            </a:extLst>
          </p:cNvPr>
          <p:cNvPicPr>
            <a:picLocks noChangeAspect="1"/>
          </p:cNvPicPr>
          <p:nvPr/>
        </p:nvPicPr>
        <p:blipFill>
          <a:blip r:embed="rId5"/>
          <a:stretch>
            <a:fillRect/>
          </a:stretch>
        </p:blipFill>
        <p:spPr>
          <a:xfrm>
            <a:off x="5861008" y="1261569"/>
            <a:ext cx="3112865" cy="2983780"/>
          </a:xfrm>
          <a:prstGeom prst="rect">
            <a:avLst/>
          </a:prstGeom>
          <a:ln>
            <a:solidFill>
              <a:schemeClr val="tx1"/>
            </a:solidFill>
          </a:ln>
        </p:spPr>
      </p:pic>
      <p:pic>
        <p:nvPicPr>
          <p:cNvPr id="10" name="図 9">
            <a:extLst>
              <a:ext uri="{FF2B5EF4-FFF2-40B4-BE49-F238E27FC236}">
                <a16:creationId xmlns:a16="http://schemas.microsoft.com/office/drawing/2014/main" id="{57032836-857F-48A5-B2ED-0126EA5D23A8}"/>
              </a:ext>
            </a:extLst>
          </p:cNvPr>
          <p:cNvPicPr>
            <a:picLocks noChangeAspect="1"/>
          </p:cNvPicPr>
          <p:nvPr/>
        </p:nvPicPr>
        <p:blipFill rotWithShape="1">
          <a:blip r:embed="rId6"/>
          <a:srcRect t="20681" b="52676"/>
          <a:stretch/>
        </p:blipFill>
        <p:spPr>
          <a:xfrm>
            <a:off x="1934817" y="1098290"/>
            <a:ext cx="4333462" cy="1529722"/>
          </a:xfrm>
          <a:prstGeom prst="rect">
            <a:avLst/>
          </a:prstGeom>
          <a:ln>
            <a:solidFill>
              <a:schemeClr val="tx1"/>
            </a:solidFill>
          </a:ln>
        </p:spPr>
      </p:pic>
      <p:sp>
        <p:nvSpPr>
          <p:cNvPr id="11" name="テキスト ボックス 10">
            <a:extLst>
              <a:ext uri="{FF2B5EF4-FFF2-40B4-BE49-F238E27FC236}">
                <a16:creationId xmlns:a16="http://schemas.microsoft.com/office/drawing/2014/main" id="{83471098-3B7D-4CE3-AD8F-E0B2AC2A3C42}"/>
              </a:ext>
            </a:extLst>
          </p:cNvPr>
          <p:cNvSpPr txBox="1"/>
          <p:nvPr/>
        </p:nvSpPr>
        <p:spPr>
          <a:xfrm>
            <a:off x="3081848" y="2685358"/>
            <a:ext cx="2551956" cy="1631216"/>
          </a:xfrm>
          <a:prstGeom prst="rect">
            <a:avLst/>
          </a:prstGeom>
          <a:noFill/>
        </p:spPr>
        <p:txBody>
          <a:bodyPr wrap="square" rtlCol="0">
            <a:spAutoFit/>
          </a:bodyPr>
          <a:lstStyle/>
          <a:p>
            <a:r>
              <a:rPr kumimoji="1" lang="ja-JP" altLang="en-US" sz="2000" b="1" dirty="0">
                <a:highlight>
                  <a:srgbClr val="00FF00"/>
                </a:highlight>
              </a:rPr>
              <a:t>自分が記録したい、表現したいと思った時に、教師に言われなくてもパッと使うことができる。</a:t>
            </a:r>
          </a:p>
        </p:txBody>
      </p:sp>
      <p:sp>
        <p:nvSpPr>
          <p:cNvPr id="13" name="矢印: 左 12">
            <a:extLst>
              <a:ext uri="{FF2B5EF4-FFF2-40B4-BE49-F238E27FC236}">
                <a16:creationId xmlns:a16="http://schemas.microsoft.com/office/drawing/2014/main" id="{ED4402C9-55B4-4490-ABA7-E66F392EE879}"/>
              </a:ext>
            </a:extLst>
          </p:cNvPr>
          <p:cNvSpPr/>
          <p:nvPr/>
        </p:nvSpPr>
        <p:spPr>
          <a:xfrm rot="20319085">
            <a:off x="5534178" y="2809857"/>
            <a:ext cx="1300039" cy="484748"/>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4" name="テキスト ボックス 13">
            <a:extLst>
              <a:ext uri="{FF2B5EF4-FFF2-40B4-BE49-F238E27FC236}">
                <a16:creationId xmlns:a16="http://schemas.microsoft.com/office/drawing/2014/main" id="{DDFE19CC-EA0C-4D1C-832A-6778A48C8B3C}"/>
              </a:ext>
            </a:extLst>
          </p:cNvPr>
          <p:cNvSpPr txBox="1"/>
          <p:nvPr/>
        </p:nvSpPr>
        <p:spPr>
          <a:xfrm rot="20295779">
            <a:off x="5750653" y="2901106"/>
            <a:ext cx="1144436" cy="230832"/>
          </a:xfrm>
          <a:prstGeom prst="rect">
            <a:avLst/>
          </a:prstGeom>
          <a:noFill/>
        </p:spPr>
        <p:txBody>
          <a:bodyPr wrap="square" rtlCol="0">
            <a:spAutoFit/>
          </a:bodyPr>
          <a:lstStyle/>
          <a:p>
            <a:r>
              <a:rPr kumimoji="1" lang="ja-JP" altLang="en-US" sz="900" b="1" dirty="0"/>
              <a:t>どの学習過程でも</a:t>
            </a:r>
          </a:p>
        </p:txBody>
      </p:sp>
      <p:sp>
        <p:nvSpPr>
          <p:cNvPr id="15" name="テキスト ボックス 14">
            <a:extLst>
              <a:ext uri="{FF2B5EF4-FFF2-40B4-BE49-F238E27FC236}">
                <a16:creationId xmlns:a16="http://schemas.microsoft.com/office/drawing/2014/main" id="{2EFB54C6-5E3C-4B6D-92DE-6EDCCA70204A}"/>
              </a:ext>
            </a:extLst>
          </p:cNvPr>
          <p:cNvSpPr txBox="1"/>
          <p:nvPr/>
        </p:nvSpPr>
        <p:spPr>
          <a:xfrm>
            <a:off x="3196641" y="4841761"/>
            <a:ext cx="2828574" cy="1815882"/>
          </a:xfrm>
          <a:prstGeom prst="rect">
            <a:avLst/>
          </a:prstGeom>
          <a:noFill/>
        </p:spPr>
        <p:txBody>
          <a:bodyPr wrap="square" rtlCol="0">
            <a:spAutoFit/>
          </a:bodyPr>
          <a:lstStyle/>
          <a:p>
            <a:r>
              <a:rPr kumimoji="1" lang="ja-JP" altLang="en-US" sz="2800" b="1" dirty="0">
                <a:highlight>
                  <a:srgbClr val="FF00FF"/>
                </a:highlight>
              </a:rPr>
              <a:t>タブレットの使い方をきちんと指導しておくことが大切</a:t>
            </a:r>
            <a:r>
              <a:rPr kumimoji="1" lang="ja-JP" altLang="en-US" sz="1500" b="1" dirty="0">
                <a:highlight>
                  <a:srgbClr val="FF00FF"/>
                </a:highlight>
              </a:rPr>
              <a:t>。</a:t>
            </a:r>
          </a:p>
        </p:txBody>
      </p:sp>
      <p:sp>
        <p:nvSpPr>
          <p:cNvPr id="16" name="矢印: 下 15">
            <a:extLst>
              <a:ext uri="{FF2B5EF4-FFF2-40B4-BE49-F238E27FC236}">
                <a16:creationId xmlns:a16="http://schemas.microsoft.com/office/drawing/2014/main" id="{9052A6B0-5DDE-4641-9DC4-33A819C8E686}"/>
              </a:ext>
            </a:extLst>
          </p:cNvPr>
          <p:cNvSpPr/>
          <p:nvPr/>
        </p:nvSpPr>
        <p:spPr>
          <a:xfrm>
            <a:off x="4094922" y="4245348"/>
            <a:ext cx="477078" cy="530914"/>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grpSp>
        <p:nvGrpSpPr>
          <p:cNvPr id="17" name="グループ化 16">
            <a:extLst>
              <a:ext uri="{FF2B5EF4-FFF2-40B4-BE49-F238E27FC236}">
                <a16:creationId xmlns:a16="http://schemas.microsoft.com/office/drawing/2014/main" id="{48FF4A7E-310F-4B5E-BB95-D24DA17BE475}"/>
              </a:ext>
            </a:extLst>
          </p:cNvPr>
          <p:cNvGrpSpPr/>
          <p:nvPr/>
        </p:nvGrpSpPr>
        <p:grpSpPr>
          <a:xfrm>
            <a:off x="170127" y="220992"/>
            <a:ext cx="8416781" cy="262253"/>
            <a:chOff x="1" y="-67014"/>
            <a:chExt cx="6879362" cy="369332"/>
          </a:xfrm>
        </p:grpSpPr>
        <p:sp>
          <p:nvSpPr>
            <p:cNvPr id="18" name="正方形/長方形 17">
              <a:extLst>
                <a:ext uri="{FF2B5EF4-FFF2-40B4-BE49-F238E27FC236}">
                  <a16:creationId xmlns:a16="http://schemas.microsoft.com/office/drawing/2014/main" id="{BCDA0A42-EDCA-492D-84EA-0780AC609F18}"/>
                </a:ext>
              </a:extLst>
            </p:cNvPr>
            <p:cNvSpPr/>
            <p:nvPr/>
          </p:nvSpPr>
          <p:spPr>
            <a:xfrm>
              <a:off x="4943746" y="-36296"/>
              <a:ext cx="1935617" cy="304867"/>
            </a:xfrm>
            <a:prstGeom prst="rect">
              <a:avLst/>
            </a:prstGeom>
            <a:noFill/>
            <a:ln w="190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latin typeface="Meiryo UI" panose="020B0604030504040204" pitchFamily="50" charset="-128"/>
                  <a:ea typeface="Meiryo UI" panose="020B0604030504040204" pitchFamily="50" charset="-128"/>
                </a:rPr>
                <a:t>京丹後市立久美浜小学校 </a:t>
              </a:r>
              <a:r>
                <a:rPr lang="en-US" altLang="ja-JP" sz="1200" dirty="0">
                  <a:solidFill>
                    <a:schemeClr val="tx1"/>
                  </a:solidFill>
                  <a:latin typeface="Meiryo UI" panose="020B0604030504040204" pitchFamily="50" charset="-128"/>
                  <a:ea typeface="Meiryo UI" panose="020B0604030504040204" pitchFamily="50" charset="-128"/>
                </a:rPr>
                <a:t>B-</a:t>
              </a:r>
              <a:r>
                <a:rPr lang="ja-JP" altLang="en-US" sz="1200" dirty="0">
                  <a:solidFill>
                    <a:schemeClr val="tx1"/>
                  </a:solidFill>
                  <a:latin typeface="Meiryo UI" panose="020B0604030504040204" pitchFamily="50" charset="-128"/>
                  <a:ea typeface="Meiryo UI" panose="020B0604030504040204" pitchFamily="50" charset="-128"/>
                </a:rPr>
                <a:t>６</a:t>
              </a:r>
            </a:p>
          </p:txBody>
        </p:sp>
        <p:sp>
          <p:nvSpPr>
            <p:cNvPr id="19" name="テキスト ボックス 18">
              <a:extLst>
                <a:ext uri="{FF2B5EF4-FFF2-40B4-BE49-F238E27FC236}">
                  <a16:creationId xmlns:a16="http://schemas.microsoft.com/office/drawing/2014/main" id="{33B5A8F9-64E8-4F5B-9FF6-1C8E039DFAFB}"/>
                </a:ext>
              </a:extLst>
            </p:cNvPr>
            <p:cNvSpPr txBox="1"/>
            <p:nvPr/>
          </p:nvSpPr>
          <p:spPr>
            <a:xfrm>
              <a:off x="1" y="-67014"/>
              <a:ext cx="4897895" cy="369332"/>
            </a:xfrm>
            <a:prstGeom prst="rect">
              <a:avLst/>
            </a:prstGeom>
            <a:solidFill>
              <a:srgbClr val="0070C0"/>
            </a:solidFill>
            <a:ln>
              <a:solidFill>
                <a:srgbClr val="0070C0"/>
              </a:solidFill>
            </a:ln>
          </p:spPr>
          <p:txBody>
            <a:bodyPr wrap="square" rtlCol="0" anchor="ctr">
              <a:spAutoFit/>
            </a:bodyPr>
            <a:lstStyle/>
            <a:p>
              <a:r>
                <a:rPr lang="ja-JP" altLang="en-US"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リーディング</a:t>
              </a:r>
              <a:r>
                <a:rPr lang="en-US" altLang="ja-JP"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DX</a:t>
              </a:r>
              <a:r>
                <a:rPr lang="ja-JP" altLang="en-US"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スクール事業　</a:t>
              </a:r>
              <a:r>
                <a:rPr lang="en-US" altLang="ja-JP"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r>
                <a:rPr lang="ja-JP" altLang="en-US"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実践事例</a:t>
              </a:r>
              <a:r>
                <a:rPr lang="en-US" altLang="ja-JP"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endParaRPr lang="ja-JP" altLang="en-US"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grpSp>
      <p:sp>
        <p:nvSpPr>
          <p:cNvPr id="20" name="正方形/長方形 19">
            <a:extLst>
              <a:ext uri="{FF2B5EF4-FFF2-40B4-BE49-F238E27FC236}">
                <a16:creationId xmlns:a16="http://schemas.microsoft.com/office/drawing/2014/main" id="{7FF31267-F1F0-4813-AB75-659E8DECB185}"/>
              </a:ext>
            </a:extLst>
          </p:cNvPr>
          <p:cNvSpPr/>
          <p:nvPr/>
        </p:nvSpPr>
        <p:spPr>
          <a:xfrm>
            <a:off x="170127" y="629110"/>
            <a:ext cx="8473127" cy="37761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ja-JP" sz="1500" b="1" dirty="0">
                <a:solidFill>
                  <a:schemeClr val="tx1"/>
                </a:solidFill>
                <a:latin typeface="Meiryo UI" panose="020B0604030504040204" pitchFamily="50" charset="-128"/>
                <a:ea typeface="Meiryo UI" panose="020B0604030504040204" pitchFamily="50" charset="-128"/>
              </a:rPr>
              <a:t>【</a:t>
            </a:r>
            <a:r>
              <a:rPr lang="ja-JP" altLang="en-US" sz="1500" b="1" dirty="0">
                <a:solidFill>
                  <a:schemeClr val="tx1"/>
                </a:solidFill>
                <a:latin typeface="Meiryo UI" panose="020B0604030504040204" pitchFamily="50" charset="-128"/>
                <a:ea typeface="Meiryo UI" panose="020B0604030504040204" pitchFamily="50" charset="-128"/>
              </a:rPr>
              <a:t>取組内容④</a:t>
            </a:r>
            <a:r>
              <a:rPr lang="en-US" altLang="ja-JP" sz="1500" b="1" dirty="0">
                <a:solidFill>
                  <a:schemeClr val="tx1"/>
                </a:solidFill>
                <a:latin typeface="Meiryo UI" panose="020B0604030504040204" pitchFamily="50" charset="-128"/>
                <a:ea typeface="Meiryo UI" panose="020B0604030504040204" pitchFamily="50" charset="-128"/>
              </a:rPr>
              <a:t>】</a:t>
            </a:r>
            <a:r>
              <a:rPr lang="ja-JP" altLang="en-US" sz="1500" b="1" dirty="0">
                <a:solidFill>
                  <a:schemeClr val="tx1"/>
                </a:solidFill>
                <a:latin typeface="Meiryo UI" panose="020B0604030504040204" pitchFamily="50" charset="-128"/>
                <a:ea typeface="Meiryo UI" panose="020B0604030504040204" pitchFamily="50" charset="-128"/>
              </a:rPr>
              <a:t>協働的で積極的な教員研修　　　</a:t>
            </a:r>
            <a:endParaRPr lang="en-US" altLang="ja-JP" sz="1500" b="1" dirty="0">
              <a:solidFill>
                <a:schemeClr val="tx1"/>
              </a:solidFill>
              <a:latin typeface="Meiryo UI" panose="020B0604030504040204" pitchFamily="50" charset="-128"/>
              <a:ea typeface="Meiryo UI" panose="020B0604030504040204" pitchFamily="50" charset="-128"/>
            </a:endParaRPr>
          </a:p>
          <a:p>
            <a:r>
              <a:rPr lang="ja-JP" altLang="en-US" sz="1500" b="1" dirty="0">
                <a:solidFill>
                  <a:schemeClr val="tx1"/>
                </a:solidFill>
                <a:latin typeface="Meiryo UI" panose="020B0604030504040204" pitchFamily="50" charset="-128"/>
                <a:ea typeface="Meiryo UI" panose="020B0604030504040204" pitchFamily="50" charset="-128"/>
              </a:rPr>
              <a:t>　　　　　　　　　　　　　　低学年から生活科等でのタブレットの使い方を段階的に指導、情報活用能力を育成</a:t>
            </a:r>
          </a:p>
          <a:p>
            <a:r>
              <a:rPr lang="ja-JP" altLang="en-US" sz="1500" b="1" dirty="0">
                <a:solidFill>
                  <a:schemeClr val="tx1"/>
                </a:solidFill>
                <a:latin typeface="Meiryo UI" panose="020B0604030504040204" pitchFamily="50" charset="-128"/>
                <a:ea typeface="Meiryo UI" panose="020B0604030504040204" pitchFamily="50" charset="-128"/>
              </a:rPr>
              <a:t>　</a:t>
            </a:r>
            <a:endParaRPr lang="ja-JP" altLang="en-US" sz="15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28781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AAAB395D-5810-4517-9494-E2D2EAC01B7F}"/>
              </a:ext>
            </a:extLst>
          </p:cNvPr>
          <p:cNvPicPr>
            <a:picLocks noChangeAspect="1"/>
          </p:cNvPicPr>
          <p:nvPr/>
        </p:nvPicPr>
        <p:blipFill>
          <a:blip r:embed="rId2"/>
          <a:stretch>
            <a:fillRect/>
          </a:stretch>
        </p:blipFill>
        <p:spPr>
          <a:xfrm>
            <a:off x="359303" y="2034830"/>
            <a:ext cx="3261732" cy="2233247"/>
          </a:xfrm>
          <a:prstGeom prst="rect">
            <a:avLst/>
          </a:prstGeom>
        </p:spPr>
      </p:pic>
      <p:pic>
        <p:nvPicPr>
          <p:cNvPr id="5" name="図 4">
            <a:extLst>
              <a:ext uri="{FF2B5EF4-FFF2-40B4-BE49-F238E27FC236}">
                <a16:creationId xmlns:a16="http://schemas.microsoft.com/office/drawing/2014/main" id="{A37B942F-BE7D-49E3-B33F-50FDACD08356}"/>
              </a:ext>
            </a:extLst>
          </p:cNvPr>
          <p:cNvPicPr>
            <a:picLocks noChangeAspect="1"/>
          </p:cNvPicPr>
          <p:nvPr/>
        </p:nvPicPr>
        <p:blipFill>
          <a:blip r:embed="rId3"/>
          <a:stretch>
            <a:fillRect/>
          </a:stretch>
        </p:blipFill>
        <p:spPr>
          <a:xfrm>
            <a:off x="4106752" y="2048460"/>
            <a:ext cx="3382125" cy="2382863"/>
          </a:xfrm>
          <a:prstGeom prst="rect">
            <a:avLst/>
          </a:prstGeom>
        </p:spPr>
      </p:pic>
      <p:pic>
        <p:nvPicPr>
          <p:cNvPr id="6" name="図 5">
            <a:extLst>
              <a:ext uri="{FF2B5EF4-FFF2-40B4-BE49-F238E27FC236}">
                <a16:creationId xmlns:a16="http://schemas.microsoft.com/office/drawing/2014/main" id="{34BDA804-BA14-44D4-A61E-B91BB249F016}"/>
              </a:ext>
            </a:extLst>
          </p:cNvPr>
          <p:cNvPicPr>
            <a:picLocks noChangeAspect="1"/>
          </p:cNvPicPr>
          <p:nvPr/>
        </p:nvPicPr>
        <p:blipFill>
          <a:blip r:embed="rId4"/>
          <a:stretch>
            <a:fillRect/>
          </a:stretch>
        </p:blipFill>
        <p:spPr>
          <a:xfrm>
            <a:off x="420880" y="4299141"/>
            <a:ext cx="3261732" cy="2337867"/>
          </a:xfrm>
          <a:prstGeom prst="rect">
            <a:avLst/>
          </a:prstGeom>
        </p:spPr>
      </p:pic>
      <p:sp>
        <p:nvSpPr>
          <p:cNvPr id="7" name="テキスト ボックス 6">
            <a:extLst>
              <a:ext uri="{FF2B5EF4-FFF2-40B4-BE49-F238E27FC236}">
                <a16:creationId xmlns:a16="http://schemas.microsoft.com/office/drawing/2014/main" id="{51F82C41-588F-4B2A-804F-D88444F05EAF}"/>
              </a:ext>
            </a:extLst>
          </p:cNvPr>
          <p:cNvSpPr txBox="1"/>
          <p:nvPr/>
        </p:nvSpPr>
        <p:spPr>
          <a:xfrm>
            <a:off x="170126" y="971330"/>
            <a:ext cx="3020335" cy="1015663"/>
          </a:xfrm>
          <a:prstGeom prst="rect">
            <a:avLst/>
          </a:prstGeom>
          <a:noFill/>
        </p:spPr>
        <p:txBody>
          <a:bodyPr wrap="square" rtlCol="0">
            <a:spAutoFit/>
          </a:bodyPr>
          <a:lstStyle/>
          <a:p>
            <a:r>
              <a:rPr kumimoji="1" lang="ja-JP" altLang="en-US" sz="2000" b="1" dirty="0">
                <a:highlight>
                  <a:srgbClr val="FFFF00"/>
                </a:highlight>
              </a:rPr>
              <a:t>自ら学習を進めていけるように、学び方を身につけることが大切。</a:t>
            </a:r>
          </a:p>
        </p:txBody>
      </p:sp>
      <p:sp>
        <p:nvSpPr>
          <p:cNvPr id="8" name="テキスト ボックス 7">
            <a:extLst>
              <a:ext uri="{FF2B5EF4-FFF2-40B4-BE49-F238E27FC236}">
                <a16:creationId xmlns:a16="http://schemas.microsoft.com/office/drawing/2014/main" id="{A4C456B7-CEC3-404E-A22F-144817E54D38}"/>
              </a:ext>
            </a:extLst>
          </p:cNvPr>
          <p:cNvSpPr txBox="1"/>
          <p:nvPr/>
        </p:nvSpPr>
        <p:spPr>
          <a:xfrm>
            <a:off x="3551270" y="982618"/>
            <a:ext cx="2503515" cy="369332"/>
          </a:xfrm>
          <a:prstGeom prst="rect">
            <a:avLst/>
          </a:prstGeom>
          <a:noFill/>
        </p:spPr>
        <p:txBody>
          <a:bodyPr wrap="square" rtlCol="0">
            <a:spAutoFit/>
          </a:bodyPr>
          <a:lstStyle/>
          <a:p>
            <a:r>
              <a:rPr kumimoji="1" lang="ja-JP" altLang="en-US" b="1" dirty="0">
                <a:highlight>
                  <a:srgbClr val="00FFFF"/>
                </a:highlight>
              </a:rPr>
              <a:t>教科書の構造を教える。</a:t>
            </a:r>
          </a:p>
        </p:txBody>
      </p:sp>
      <p:sp>
        <p:nvSpPr>
          <p:cNvPr id="10" name="テキスト ボックス 9">
            <a:extLst>
              <a:ext uri="{FF2B5EF4-FFF2-40B4-BE49-F238E27FC236}">
                <a16:creationId xmlns:a16="http://schemas.microsoft.com/office/drawing/2014/main" id="{B10A0746-FD68-4DCC-A96F-97521F641658}"/>
              </a:ext>
            </a:extLst>
          </p:cNvPr>
          <p:cNvSpPr txBox="1"/>
          <p:nvPr/>
        </p:nvSpPr>
        <p:spPr>
          <a:xfrm>
            <a:off x="3508116" y="1309599"/>
            <a:ext cx="3091466" cy="646331"/>
          </a:xfrm>
          <a:prstGeom prst="rect">
            <a:avLst/>
          </a:prstGeom>
          <a:noFill/>
        </p:spPr>
        <p:txBody>
          <a:bodyPr wrap="square" rtlCol="0">
            <a:spAutoFit/>
          </a:bodyPr>
          <a:lstStyle/>
          <a:p>
            <a:r>
              <a:rPr kumimoji="1" lang="ja-JP" altLang="en-US" b="1" dirty="0">
                <a:highlight>
                  <a:srgbClr val="00FFFF"/>
                </a:highlight>
              </a:rPr>
              <a:t>資料の読み方・本文との対応を</a:t>
            </a:r>
            <a:r>
              <a:rPr lang="ja-JP" altLang="en-US" b="1" dirty="0">
                <a:highlight>
                  <a:srgbClr val="00FFFF"/>
                </a:highlight>
              </a:rPr>
              <a:t>教える。</a:t>
            </a:r>
            <a:endParaRPr kumimoji="1" lang="ja-JP" altLang="en-US" b="1" dirty="0">
              <a:highlight>
                <a:srgbClr val="00FFFF"/>
              </a:highlight>
            </a:endParaRPr>
          </a:p>
        </p:txBody>
      </p:sp>
      <p:sp>
        <p:nvSpPr>
          <p:cNvPr id="11" name="矢印: 右 10">
            <a:extLst>
              <a:ext uri="{FF2B5EF4-FFF2-40B4-BE49-F238E27FC236}">
                <a16:creationId xmlns:a16="http://schemas.microsoft.com/office/drawing/2014/main" id="{4A14EEB9-5A81-47A1-BCBB-E9B542E8926D}"/>
              </a:ext>
            </a:extLst>
          </p:cNvPr>
          <p:cNvSpPr/>
          <p:nvPr/>
        </p:nvSpPr>
        <p:spPr>
          <a:xfrm>
            <a:off x="3110947" y="1342404"/>
            <a:ext cx="397169" cy="48134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2" name="矢印: 右 11">
            <a:extLst>
              <a:ext uri="{FF2B5EF4-FFF2-40B4-BE49-F238E27FC236}">
                <a16:creationId xmlns:a16="http://schemas.microsoft.com/office/drawing/2014/main" id="{9BAFE207-4E6A-4A69-80FC-D23B106E1E81}"/>
              </a:ext>
            </a:extLst>
          </p:cNvPr>
          <p:cNvSpPr/>
          <p:nvPr/>
        </p:nvSpPr>
        <p:spPr>
          <a:xfrm>
            <a:off x="6733249" y="1340701"/>
            <a:ext cx="601829" cy="48134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3" name="テキスト ボックス 12">
            <a:extLst>
              <a:ext uri="{FF2B5EF4-FFF2-40B4-BE49-F238E27FC236}">
                <a16:creationId xmlns:a16="http://schemas.microsoft.com/office/drawing/2014/main" id="{F39E1F61-1184-45A1-B826-B2127163A5B4}"/>
              </a:ext>
            </a:extLst>
          </p:cNvPr>
          <p:cNvSpPr txBox="1"/>
          <p:nvPr/>
        </p:nvSpPr>
        <p:spPr>
          <a:xfrm>
            <a:off x="7368485" y="1102743"/>
            <a:ext cx="1321904" cy="1477328"/>
          </a:xfrm>
          <a:prstGeom prst="rect">
            <a:avLst/>
          </a:prstGeom>
          <a:noFill/>
        </p:spPr>
        <p:txBody>
          <a:bodyPr wrap="square" rtlCol="0">
            <a:spAutoFit/>
          </a:bodyPr>
          <a:lstStyle/>
          <a:p>
            <a:r>
              <a:rPr kumimoji="1" lang="ja-JP" altLang="en-US" sz="3000" b="1" dirty="0">
                <a:highlight>
                  <a:srgbClr val="FF00FF"/>
                </a:highlight>
              </a:rPr>
              <a:t>自分で学べる</a:t>
            </a:r>
            <a:r>
              <a:rPr kumimoji="1" lang="ja-JP" altLang="en-US" sz="1350" dirty="0"/>
              <a:t>。</a:t>
            </a:r>
          </a:p>
        </p:txBody>
      </p:sp>
      <p:sp>
        <p:nvSpPr>
          <p:cNvPr id="15" name="爆発: 8 pt 14">
            <a:extLst>
              <a:ext uri="{FF2B5EF4-FFF2-40B4-BE49-F238E27FC236}">
                <a16:creationId xmlns:a16="http://schemas.microsoft.com/office/drawing/2014/main" id="{EF03089D-F6F9-4D15-9D20-90C4E18FAB34}"/>
              </a:ext>
            </a:extLst>
          </p:cNvPr>
          <p:cNvSpPr/>
          <p:nvPr/>
        </p:nvSpPr>
        <p:spPr>
          <a:xfrm>
            <a:off x="3682612" y="4431324"/>
            <a:ext cx="4781119" cy="2234153"/>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t>社会に出た時に役に立つ</a:t>
            </a:r>
            <a:r>
              <a:rPr lang="ja-JP" altLang="en-US" sz="2400" dirty="0"/>
              <a:t>力を付ける。</a:t>
            </a:r>
            <a:endParaRPr kumimoji="1" lang="ja-JP" altLang="en-US" sz="2400" dirty="0"/>
          </a:p>
        </p:txBody>
      </p:sp>
      <p:sp>
        <p:nvSpPr>
          <p:cNvPr id="16" name="矢印: 折線 15">
            <a:extLst>
              <a:ext uri="{FF2B5EF4-FFF2-40B4-BE49-F238E27FC236}">
                <a16:creationId xmlns:a16="http://schemas.microsoft.com/office/drawing/2014/main" id="{6096D7A3-31B5-4009-B24B-3BABF3043636}"/>
              </a:ext>
            </a:extLst>
          </p:cNvPr>
          <p:cNvSpPr/>
          <p:nvPr/>
        </p:nvSpPr>
        <p:spPr>
          <a:xfrm rot="10800000">
            <a:off x="7682129" y="2580071"/>
            <a:ext cx="815009" cy="2444051"/>
          </a:xfrm>
          <a:prstGeom prst="ben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dirty="0">
              <a:solidFill>
                <a:schemeClr val="tx1"/>
              </a:solidFill>
            </a:endParaRPr>
          </a:p>
        </p:txBody>
      </p:sp>
      <p:sp>
        <p:nvSpPr>
          <p:cNvPr id="17" name="テキスト ボックス 16">
            <a:extLst>
              <a:ext uri="{FF2B5EF4-FFF2-40B4-BE49-F238E27FC236}">
                <a16:creationId xmlns:a16="http://schemas.microsoft.com/office/drawing/2014/main" id="{72BEB260-C80F-4855-9210-275A40523E0B}"/>
              </a:ext>
            </a:extLst>
          </p:cNvPr>
          <p:cNvSpPr txBox="1"/>
          <p:nvPr/>
        </p:nvSpPr>
        <p:spPr>
          <a:xfrm>
            <a:off x="6349808" y="800875"/>
            <a:ext cx="2037354" cy="369332"/>
          </a:xfrm>
          <a:prstGeom prst="rect">
            <a:avLst/>
          </a:prstGeom>
          <a:noFill/>
        </p:spPr>
        <p:txBody>
          <a:bodyPr wrap="square" rtlCol="0">
            <a:spAutoFit/>
          </a:bodyPr>
          <a:lstStyle/>
          <a:p>
            <a:r>
              <a:rPr kumimoji="1" lang="en-US" altLang="ja-JP" b="1" dirty="0">
                <a:highlight>
                  <a:srgbClr val="FFFF00"/>
                </a:highlight>
              </a:rPr>
              <a:t>10</a:t>
            </a:r>
            <a:r>
              <a:rPr kumimoji="1" lang="ja-JP" altLang="en-US" b="1" dirty="0">
                <a:highlight>
                  <a:srgbClr val="FFFF00"/>
                </a:highlight>
              </a:rPr>
              <a:t>月の校内研より</a:t>
            </a:r>
          </a:p>
        </p:txBody>
      </p:sp>
      <p:sp>
        <p:nvSpPr>
          <p:cNvPr id="18" name="正方形/長方形 17">
            <a:extLst>
              <a:ext uri="{FF2B5EF4-FFF2-40B4-BE49-F238E27FC236}">
                <a16:creationId xmlns:a16="http://schemas.microsoft.com/office/drawing/2014/main" id="{6EBDB874-A2B6-48AE-B3BF-48C357355659}"/>
              </a:ext>
            </a:extLst>
          </p:cNvPr>
          <p:cNvSpPr/>
          <p:nvPr/>
        </p:nvSpPr>
        <p:spPr>
          <a:xfrm>
            <a:off x="170127" y="629111"/>
            <a:ext cx="8473127" cy="17172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ja-JP" sz="1500" b="1" dirty="0">
                <a:solidFill>
                  <a:schemeClr val="tx1"/>
                </a:solidFill>
                <a:latin typeface="Meiryo UI" panose="020B0604030504040204" pitchFamily="50" charset="-128"/>
                <a:ea typeface="Meiryo UI" panose="020B0604030504040204" pitchFamily="50" charset="-128"/>
              </a:rPr>
              <a:t>【</a:t>
            </a:r>
            <a:r>
              <a:rPr lang="ja-JP" altLang="en-US" sz="1500" b="1" dirty="0">
                <a:solidFill>
                  <a:schemeClr val="tx1"/>
                </a:solidFill>
                <a:latin typeface="Meiryo UI" panose="020B0604030504040204" pitchFamily="50" charset="-128"/>
                <a:ea typeface="Meiryo UI" panose="020B0604030504040204" pitchFamily="50" charset="-128"/>
              </a:rPr>
              <a:t>取組内容④</a:t>
            </a:r>
            <a:r>
              <a:rPr lang="en-US" altLang="ja-JP" sz="1500" b="1" dirty="0">
                <a:solidFill>
                  <a:schemeClr val="tx1"/>
                </a:solidFill>
                <a:latin typeface="Meiryo UI" panose="020B0604030504040204" pitchFamily="50" charset="-128"/>
                <a:ea typeface="Meiryo UI" panose="020B0604030504040204" pitchFamily="50" charset="-128"/>
              </a:rPr>
              <a:t>】</a:t>
            </a:r>
            <a:r>
              <a:rPr lang="ja-JP" altLang="en-US" sz="1500" b="1" dirty="0">
                <a:solidFill>
                  <a:schemeClr val="tx1"/>
                </a:solidFill>
                <a:latin typeface="Meiryo UI" panose="020B0604030504040204" pitchFamily="50" charset="-128"/>
                <a:ea typeface="Meiryo UI" panose="020B0604030504040204" pitchFamily="50" charset="-128"/>
              </a:rPr>
              <a:t>協働的で積極的な教員研修　　　・学び方を身につけ、自分で学ぼうとする主体性の向上</a:t>
            </a:r>
          </a:p>
          <a:p>
            <a:r>
              <a:rPr lang="ja-JP" altLang="en-US" sz="1500" b="1" dirty="0">
                <a:solidFill>
                  <a:schemeClr val="tx1"/>
                </a:solidFill>
                <a:latin typeface="Meiryo UI" panose="020B0604030504040204" pitchFamily="50" charset="-128"/>
                <a:ea typeface="Meiryo UI" panose="020B0604030504040204" pitchFamily="50" charset="-128"/>
              </a:rPr>
              <a:t>　</a:t>
            </a:r>
            <a:endParaRPr lang="ja-JP" altLang="en-US" sz="1500" dirty="0">
              <a:solidFill>
                <a:schemeClr val="tx1"/>
              </a:solidFill>
              <a:latin typeface="Meiryo UI" panose="020B0604030504040204" pitchFamily="50" charset="-128"/>
              <a:ea typeface="Meiryo UI" panose="020B0604030504040204" pitchFamily="50" charset="-128"/>
            </a:endParaRPr>
          </a:p>
        </p:txBody>
      </p:sp>
      <p:grpSp>
        <p:nvGrpSpPr>
          <p:cNvPr id="19" name="グループ化 18">
            <a:extLst>
              <a:ext uri="{FF2B5EF4-FFF2-40B4-BE49-F238E27FC236}">
                <a16:creationId xmlns:a16="http://schemas.microsoft.com/office/drawing/2014/main" id="{9888B9FB-71C7-44AE-BB7B-4A2B9E28B957}"/>
              </a:ext>
            </a:extLst>
          </p:cNvPr>
          <p:cNvGrpSpPr/>
          <p:nvPr/>
        </p:nvGrpSpPr>
        <p:grpSpPr>
          <a:xfrm>
            <a:off x="170127" y="220992"/>
            <a:ext cx="8416781" cy="262253"/>
            <a:chOff x="1" y="-67014"/>
            <a:chExt cx="6879362" cy="369332"/>
          </a:xfrm>
        </p:grpSpPr>
        <p:sp>
          <p:nvSpPr>
            <p:cNvPr id="20" name="正方形/長方形 19">
              <a:extLst>
                <a:ext uri="{FF2B5EF4-FFF2-40B4-BE49-F238E27FC236}">
                  <a16:creationId xmlns:a16="http://schemas.microsoft.com/office/drawing/2014/main" id="{77947F53-300B-4C78-9881-078AB3165164}"/>
                </a:ext>
              </a:extLst>
            </p:cNvPr>
            <p:cNvSpPr/>
            <p:nvPr/>
          </p:nvSpPr>
          <p:spPr>
            <a:xfrm>
              <a:off x="4943746" y="-36296"/>
              <a:ext cx="1935617" cy="304867"/>
            </a:xfrm>
            <a:prstGeom prst="rect">
              <a:avLst/>
            </a:prstGeom>
            <a:noFill/>
            <a:ln w="190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latin typeface="Meiryo UI" panose="020B0604030504040204" pitchFamily="50" charset="-128"/>
                  <a:ea typeface="Meiryo UI" panose="020B0604030504040204" pitchFamily="50" charset="-128"/>
                </a:rPr>
                <a:t>京丹後市立久美浜小学校 </a:t>
              </a:r>
              <a:r>
                <a:rPr lang="en-US" altLang="ja-JP" sz="1200" dirty="0">
                  <a:solidFill>
                    <a:schemeClr val="tx1"/>
                  </a:solidFill>
                  <a:latin typeface="Meiryo UI" panose="020B0604030504040204" pitchFamily="50" charset="-128"/>
                  <a:ea typeface="Meiryo UI" panose="020B0604030504040204" pitchFamily="50" charset="-128"/>
                </a:rPr>
                <a:t>B-</a:t>
              </a:r>
              <a:r>
                <a:rPr lang="ja-JP" altLang="en-US" sz="1200" dirty="0">
                  <a:solidFill>
                    <a:schemeClr val="tx1"/>
                  </a:solidFill>
                  <a:latin typeface="Meiryo UI" panose="020B0604030504040204" pitchFamily="50" charset="-128"/>
                  <a:ea typeface="Meiryo UI" panose="020B0604030504040204" pitchFamily="50" charset="-128"/>
                </a:rPr>
                <a:t>７</a:t>
              </a:r>
            </a:p>
          </p:txBody>
        </p:sp>
        <p:sp>
          <p:nvSpPr>
            <p:cNvPr id="21" name="テキスト ボックス 20">
              <a:extLst>
                <a:ext uri="{FF2B5EF4-FFF2-40B4-BE49-F238E27FC236}">
                  <a16:creationId xmlns:a16="http://schemas.microsoft.com/office/drawing/2014/main" id="{2CFE25AC-B3FF-4C2E-B84D-1892454E00C3}"/>
                </a:ext>
              </a:extLst>
            </p:cNvPr>
            <p:cNvSpPr txBox="1"/>
            <p:nvPr/>
          </p:nvSpPr>
          <p:spPr>
            <a:xfrm>
              <a:off x="1" y="-67014"/>
              <a:ext cx="4897895" cy="369332"/>
            </a:xfrm>
            <a:prstGeom prst="rect">
              <a:avLst/>
            </a:prstGeom>
            <a:solidFill>
              <a:srgbClr val="0070C0"/>
            </a:solidFill>
            <a:ln>
              <a:solidFill>
                <a:srgbClr val="0070C0"/>
              </a:solidFill>
            </a:ln>
          </p:spPr>
          <p:txBody>
            <a:bodyPr wrap="square" rtlCol="0" anchor="ctr">
              <a:spAutoFit/>
            </a:bodyPr>
            <a:lstStyle/>
            <a:p>
              <a:r>
                <a:rPr lang="ja-JP" altLang="en-US"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リーディング</a:t>
              </a:r>
              <a:r>
                <a:rPr lang="en-US" altLang="ja-JP"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DX</a:t>
              </a:r>
              <a:r>
                <a:rPr lang="ja-JP" altLang="en-US"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スクール事業　</a:t>
              </a:r>
              <a:r>
                <a:rPr lang="en-US" altLang="ja-JP"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r>
                <a:rPr lang="ja-JP" altLang="en-US"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実践事例</a:t>
              </a:r>
              <a:r>
                <a:rPr lang="en-US" altLang="ja-JP"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endParaRPr lang="ja-JP" altLang="en-US"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1530214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319AF235-3A76-4840-9253-B47B39DF68CE}"/>
              </a:ext>
            </a:extLst>
          </p:cNvPr>
          <p:cNvPicPr>
            <a:picLocks noChangeAspect="1"/>
          </p:cNvPicPr>
          <p:nvPr/>
        </p:nvPicPr>
        <p:blipFill>
          <a:blip r:embed="rId2"/>
          <a:stretch>
            <a:fillRect/>
          </a:stretch>
        </p:blipFill>
        <p:spPr>
          <a:xfrm>
            <a:off x="6166797" y="4151637"/>
            <a:ext cx="2715170" cy="2463559"/>
          </a:xfrm>
          <a:prstGeom prst="rect">
            <a:avLst/>
          </a:prstGeom>
        </p:spPr>
      </p:pic>
      <p:pic>
        <p:nvPicPr>
          <p:cNvPr id="4" name="図 3">
            <a:extLst>
              <a:ext uri="{FF2B5EF4-FFF2-40B4-BE49-F238E27FC236}">
                <a16:creationId xmlns:a16="http://schemas.microsoft.com/office/drawing/2014/main" id="{68BCDFFC-DBD4-45F6-B208-79716987D503}"/>
              </a:ext>
            </a:extLst>
          </p:cNvPr>
          <p:cNvPicPr>
            <a:picLocks noChangeAspect="1"/>
          </p:cNvPicPr>
          <p:nvPr/>
        </p:nvPicPr>
        <p:blipFill>
          <a:blip r:embed="rId3"/>
          <a:stretch>
            <a:fillRect/>
          </a:stretch>
        </p:blipFill>
        <p:spPr>
          <a:xfrm>
            <a:off x="10894483" y="1026030"/>
            <a:ext cx="4997630" cy="374936"/>
          </a:xfrm>
          <a:prstGeom prst="rect">
            <a:avLst/>
          </a:prstGeom>
        </p:spPr>
      </p:pic>
      <p:sp>
        <p:nvSpPr>
          <p:cNvPr id="5" name="テキスト ボックス 4">
            <a:extLst>
              <a:ext uri="{FF2B5EF4-FFF2-40B4-BE49-F238E27FC236}">
                <a16:creationId xmlns:a16="http://schemas.microsoft.com/office/drawing/2014/main" id="{94E842EE-9BDB-4151-8BAA-849B5434CEB7}"/>
              </a:ext>
            </a:extLst>
          </p:cNvPr>
          <p:cNvSpPr txBox="1"/>
          <p:nvPr/>
        </p:nvSpPr>
        <p:spPr>
          <a:xfrm>
            <a:off x="429012" y="964675"/>
            <a:ext cx="8452955" cy="461665"/>
          </a:xfrm>
          <a:prstGeom prst="rect">
            <a:avLst/>
          </a:prstGeom>
          <a:solidFill>
            <a:srgbClr val="FF33CC"/>
          </a:solidFill>
        </p:spPr>
        <p:txBody>
          <a:bodyPr wrap="square" rtlCol="0">
            <a:spAutoFit/>
          </a:bodyPr>
          <a:lstStyle/>
          <a:p>
            <a:r>
              <a:rPr kumimoji="1" lang="ja-JP" altLang="en-US" sz="2400" b="1" dirty="0"/>
              <a:t>新しい学習形態に、チャレンジし、慣れていくことが必要。</a:t>
            </a:r>
          </a:p>
        </p:txBody>
      </p:sp>
      <p:sp>
        <p:nvSpPr>
          <p:cNvPr id="8" name="テキスト ボックス 7">
            <a:extLst>
              <a:ext uri="{FF2B5EF4-FFF2-40B4-BE49-F238E27FC236}">
                <a16:creationId xmlns:a16="http://schemas.microsoft.com/office/drawing/2014/main" id="{C478EBF8-2DF0-40C4-B400-5C3A63B58DFD}"/>
              </a:ext>
            </a:extLst>
          </p:cNvPr>
          <p:cNvSpPr txBox="1"/>
          <p:nvPr/>
        </p:nvSpPr>
        <p:spPr>
          <a:xfrm>
            <a:off x="357807" y="5268887"/>
            <a:ext cx="3818407" cy="1090969"/>
          </a:xfrm>
          <a:prstGeom prst="rect">
            <a:avLst/>
          </a:prstGeom>
          <a:noFill/>
        </p:spPr>
        <p:txBody>
          <a:bodyPr wrap="square" rtlCol="0">
            <a:spAutoFit/>
          </a:bodyPr>
          <a:lstStyle/>
          <a:p>
            <a:r>
              <a:rPr lang="ja-JP" altLang="en-US" sz="1600" b="1" dirty="0">
                <a:highlight>
                  <a:srgbClr val="FFFF00"/>
                </a:highlight>
              </a:rPr>
              <a:t>学びが確かなものに向かうためには、それまでに学び方（情報収集、整理分析）がしっかり身に付いていることが必要。</a:t>
            </a:r>
            <a:endParaRPr kumimoji="1" lang="ja-JP" altLang="en-US" sz="1600" b="1" dirty="0">
              <a:highlight>
                <a:srgbClr val="FFFF00"/>
              </a:highlight>
            </a:endParaRPr>
          </a:p>
        </p:txBody>
      </p:sp>
      <p:sp>
        <p:nvSpPr>
          <p:cNvPr id="9" name="テキスト ボックス 8">
            <a:extLst>
              <a:ext uri="{FF2B5EF4-FFF2-40B4-BE49-F238E27FC236}">
                <a16:creationId xmlns:a16="http://schemas.microsoft.com/office/drawing/2014/main" id="{490FF2C0-92BF-41FA-9CCD-2C1464FE510A}"/>
              </a:ext>
            </a:extLst>
          </p:cNvPr>
          <p:cNvSpPr txBox="1"/>
          <p:nvPr/>
        </p:nvSpPr>
        <p:spPr>
          <a:xfrm>
            <a:off x="457201" y="6243430"/>
            <a:ext cx="3527842" cy="300082"/>
          </a:xfrm>
          <a:prstGeom prst="rect">
            <a:avLst/>
          </a:prstGeom>
          <a:noFill/>
        </p:spPr>
        <p:txBody>
          <a:bodyPr wrap="square" rtlCol="0">
            <a:spAutoFit/>
          </a:bodyPr>
          <a:lstStyle/>
          <a:p>
            <a:r>
              <a:rPr kumimoji="1" lang="ja-JP" altLang="en-US" sz="1350" b="1" dirty="0">
                <a:highlight>
                  <a:srgbClr val="FFFF00"/>
                </a:highlight>
              </a:rPr>
              <a:t>出来ていなかったら、もう一度押さえ直す。</a:t>
            </a:r>
          </a:p>
        </p:txBody>
      </p:sp>
      <p:sp>
        <p:nvSpPr>
          <p:cNvPr id="11" name="四角形: 角を丸くする 10">
            <a:extLst>
              <a:ext uri="{FF2B5EF4-FFF2-40B4-BE49-F238E27FC236}">
                <a16:creationId xmlns:a16="http://schemas.microsoft.com/office/drawing/2014/main" id="{064E0BA4-4257-4FCC-97CE-9CECF780B61A}"/>
              </a:ext>
            </a:extLst>
          </p:cNvPr>
          <p:cNvSpPr/>
          <p:nvPr/>
        </p:nvSpPr>
        <p:spPr>
          <a:xfrm>
            <a:off x="322748" y="5144184"/>
            <a:ext cx="3796748" cy="1492823"/>
          </a:xfrm>
          <a:prstGeom prst="roundRect">
            <a:avLst/>
          </a:prstGeom>
          <a:noFill/>
          <a:ln w="762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350"/>
          </a:p>
        </p:txBody>
      </p:sp>
      <p:sp>
        <p:nvSpPr>
          <p:cNvPr id="10" name="吹き出し: 角を丸めた四角形 9">
            <a:extLst>
              <a:ext uri="{FF2B5EF4-FFF2-40B4-BE49-F238E27FC236}">
                <a16:creationId xmlns:a16="http://schemas.microsoft.com/office/drawing/2014/main" id="{E3E4C0A7-4D5B-4FC8-8013-6667436F64F0}"/>
              </a:ext>
            </a:extLst>
          </p:cNvPr>
          <p:cNvSpPr/>
          <p:nvPr/>
        </p:nvSpPr>
        <p:spPr>
          <a:xfrm>
            <a:off x="4282669" y="5129516"/>
            <a:ext cx="1474039" cy="1341782"/>
          </a:xfrm>
          <a:prstGeom prst="wedgeRoundRectCallout">
            <a:avLst>
              <a:gd name="adj1" fmla="val -63690"/>
              <a:gd name="adj2" fmla="val -25319"/>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000" b="1" dirty="0">
                <a:solidFill>
                  <a:schemeClr val="tx1"/>
                </a:solidFill>
              </a:rPr>
              <a:t>トライ＆エラーの繰り返し</a:t>
            </a:r>
          </a:p>
        </p:txBody>
      </p:sp>
      <p:sp>
        <p:nvSpPr>
          <p:cNvPr id="12" name="テキスト ボックス 11">
            <a:extLst>
              <a:ext uri="{FF2B5EF4-FFF2-40B4-BE49-F238E27FC236}">
                <a16:creationId xmlns:a16="http://schemas.microsoft.com/office/drawing/2014/main" id="{E9595172-4DA4-4D3E-8249-06B34CC22722}"/>
              </a:ext>
            </a:extLst>
          </p:cNvPr>
          <p:cNvSpPr txBox="1"/>
          <p:nvPr/>
        </p:nvSpPr>
        <p:spPr>
          <a:xfrm>
            <a:off x="6443457" y="3737506"/>
            <a:ext cx="2367307" cy="507831"/>
          </a:xfrm>
          <a:prstGeom prst="rect">
            <a:avLst/>
          </a:prstGeom>
          <a:noFill/>
        </p:spPr>
        <p:txBody>
          <a:bodyPr wrap="square" rtlCol="0">
            <a:spAutoFit/>
          </a:bodyPr>
          <a:lstStyle/>
          <a:p>
            <a:r>
              <a:rPr kumimoji="1" lang="ja-JP" altLang="en-US" sz="1350" b="1" dirty="0">
                <a:highlight>
                  <a:srgbClr val="FF0000"/>
                </a:highlight>
              </a:rPr>
              <a:t>課題設定は難しいという話もありました。</a:t>
            </a:r>
          </a:p>
        </p:txBody>
      </p:sp>
      <p:pic>
        <p:nvPicPr>
          <p:cNvPr id="14" name="図 13">
            <a:extLst>
              <a:ext uri="{FF2B5EF4-FFF2-40B4-BE49-F238E27FC236}">
                <a16:creationId xmlns:a16="http://schemas.microsoft.com/office/drawing/2014/main" id="{F2B7442D-574E-4AE9-A9B0-7922B64AD3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69413" y="1803525"/>
            <a:ext cx="3430755" cy="257306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6" name="吹き出し: 角を丸めた四角形 15">
            <a:extLst>
              <a:ext uri="{FF2B5EF4-FFF2-40B4-BE49-F238E27FC236}">
                <a16:creationId xmlns:a16="http://schemas.microsoft.com/office/drawing/2014/main" id="{3293A8EA-BA9B-490B-9DAB-BB13D9C6A73D}"/>
              </a:ext>
            </a:extLst>
          </p:cNvPr>
          <p:cNvSpPr/>
          <p:nvPr/>
        </p:nvSpPr>
        <p:spPr>
          <a:xfrm>
            <a:off x="278689" y="2138536"/>
            <a:ext cx="2483445" cy="1711927"/>
          </a:xfrm>
          <a:prstGeom prst="wedgeRoundRectCallout">
            <a:avLst>
              <a:gd name="adj1" fmla="val 69620"/>
              <a:gd name="adj2" fmla="val -23535"/>
              <a:gd name="adj3" fmla="val 16667"/>
            </a:avLst>
          </a:prstGeom>
          <a:ln w="57150">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350" dirty="0"/>
              <a:t>　</a:t>
            </a:r>
            <a:r>
              <a:rPr lang="ja-JP" altLang="en-US" sz="1400" dirty="0"/>
              <a:t>個別、ペア、グループ、それぞれ自分で学習形態を選んで学んだ後、学習のまとめはするんですか？→</a:t>
            </a:r>
            <a:r>
              <a:rPr lang="ja-JP" altLang="en-US" sz="1400" b="1" dirty="0"/>
              <a:t>しません。その</a:t>
            </a:r>
            <a:r>
              <a:rPr lang="ja-JP" altLang="en-US" sz="1400" b="1" dirty="0" err="1"/>
              <a:t>ま</a:t>
            </a:r>
            <a:r>
              <a:rPr lang="ja-JP" altLang="en-US" sz="1400" b="1" dirty="0"/>
              <a:t>スッと終わります。慣れるまでは不安になりますが、それで大丈夫です。</a:t>
            </a:r>
            <a:endParaRPr kumimoji="1" lang="ja-JP" altLang="en-US" sz="1400" b="1" dirty="0"/>
          </a:p>
        </p:txBody>
      </p:sp>
      <p:sp>
        <p:nvSpPr>
          <p:cNvPr id="17" name="吹き出し: 角を丸めた四角形 16">
            <a:extLst>
              <a:ext uri="{FF2B5EF4-FFF2-40B4-BE49-F238E27FC236}">
                <a16:creationId xmlns:a16="http://schemas.microsoft.com/office/drawing/2014/main" id="{3EAA97FA-F081-4AF0-AB78-2B894F4C7EE8}"/>
              </a:ext>
            </a:extLst>
          </p:cNvPr>
          <p:cNvSpPr/>
          <p:nvPr/>
        </p:nvSpPr>
        <p:spPr>
          <a:xfrm>
            <a:off x="468404" y="4034350"/>
            <a:ext cx="2439386" cy="898247"/>
          </a:xfrm>
          <a:prstGeom prst="wedgeRoundRectCallout">
            <a:avLst>
              <a:gd name="adj1" fmla="val 53904"/>
              <a:gd name="adj2" fmla="val -70675"/>
              <a:gd name="adj3" fmla="val 16667"/>
            </a:avLst>
          </a:prstGeom>
          <a:ln w="57150">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400" dirty="0"/>
              <a:t>　本当に、このまま終わっていいの？と不安になります。（担任）</a:t>
            </a:r>
          </a:p>
        </p:txBody>
      </p:sp>
      <p:sp>
        <p:nvSpPr>
          <p:cNvPr id="18" name="テキスト ボックス 17">
            <a:extLst>
              <a:ext uri="{FF2B5EF4-FFF2-40B4-BE49-F238E27FC236}">
                <a16:creationId xmlns:a16="http://schemas.microsoft.com/office/drawing/2014/main" id="{469C372C-A514-4F2B-A574-DBD4070598C1}"/>
              </a:ext>
            </a:extLst>
          </p:cNvPr>
          <p:cNvSpPr txBox="1"/>
          <p:nvPr/>
        </p:nvSpPr>
        <p:spPr>
          <a:xfrm>
            <a:off x="2769414" y="1487816"/>
            <a:ext cx="3430755" cy="323165"/>
          </a:xfrm>
          <a:prstGeom prst="rect">
            <a:avLst/>
          </a:prstGeom>
          <a:noFill/>
        </p:spPr>
        <p:txBody>
          <a:bodyPr wrap="square" rtlCol="0">
            <a:spAutoFit/>
          </a:bodyPr>
          <a:lstStyle/>
          <a:p>
            <a:r>
              <a:rPr lang="ja-JP" altLang="en-US" sz="1500" b="1" dirty="0"/>
              <a:t>活発な質問や意見交流が行われました。</a:t>
            </a:r>
          </a:p>
        </p:txBody>
      </p:sp>
      <p:sp>
        <p:nvSpPr>
          <p:cNvPr id="6" name="吹き出し: 角を丸めた四角形 5">
            <a:extLst>
              <a:ext uri="{FF2B5EF4-FFF2-40B4-BE49-F238E27FC236}">
                <a16:creationId xmlns:a16="http://schemas.microsoft.com/office/drawing/2014/main" id="{E9CABE85-9AC4-4CA4-8D31-FF9E0C46ECE0}"/>
              </a:ext>
            </a:extLst>
          </p:cNvPr>
          <p:cNvSpPr/>
          <p:nvPr/>
        </p:nvSpPr>
        <p:spPr>
          <a:xfrm>
            <a:off x="6162617" y="1575748"/>
            <a:ext cx="2727265" cy="2046342"/>
          </a:xfrm>
          <a:prstGeom prst="wedgeRoundRectCallout">
            <a:avLst>
              <a:gd name="adj1" fmla="val -77384"/>
              <a:gd name="adj2" fmla="val -13693"/>
              <a:gd name="adj3" fmla="val 16667"/>
            </a:avLst>
          </a:prstGeom>
          <a:ln w="57150">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200" dirty="0"/>
              <a:t>　</a:t>
            </a:r>
            <a:r>
              <a:rPr kumimoji="1" lang="ja-JP" altLang="en-US" sz="1400" dirty="0"/>
              <a:t>子どもたちがたどり着いた結論が間違っていたらどうするんですか？→</a:t>
            </a:r>
            <a:r>
              <a:rPr kumimoji="1" lang="ja-JP" altLang="en-US" sz="1400" b="1" dirty="0"/>
              <a:t>基盤がしっかりしていれば、正しい結論に達します。そうならないということは、基盤がしっかりできていない。必要であれば、押さえるところをし</a:t>
            </a:r>
            <a:r>
              <a:rPr lang="ja-JP" altLang="en-US" sz="1400" b="1" dirty="0"/>
              <a:t>っかり押さえ直します</a:t>
            </a:r>
            <a:r>
              <a:rPr lang="ja-JP" altLang="en-US" sz="1200" b="1" dirty="0"/>
              <a:t>。</a:t>
            </a:r>
            <a:endParaRPr kumimoji="1" lang="ja-JP" altLang="en-US" sz="1200" b="1" dirty="0"/>
          </a:p>
        </p:txBody>
      </p:sp>
      <p:sp>
        <p:nvSpPr>
          <p:cNvPr id="19" name="吹き出し: 角を丸めた四角形 18">
            <a:extLst>
              <a:ext uri="{FF2B5EF4-FFF2-40B4-BE49-F238E27FC236}">
                <a16:creationId xmlns:a16="http://schemas.microsoft.com/office/drawing/2014/main" id="{8C08A212-A6A6-450C-BAA2-61BB4ED01BF5}"/>
              </a:ext>
            </a:extLst>
          </p:cNvPr>
          <p:cNvSpPr/>
          <p:nvPr/>
        </p:nvSpPr>
        <p:spPr>
          <a:xfrm>
            <a:off x="3184131" y="4031680"/>
            <a:ext cx="2601324" cy="1068070"/>
          </a:xfrm>
          <a:prstGeom prst="wedgeRoundRectCallout">
            <a:avLst>
              <a:gd name="adj1" fmla="val -9140"/>
              <a:gd name="adj2" fmla="val -83966"/>
              <a:gd name="adj3" fmla="val 16667"/>
            </a:avLst>
          </a:prstGeom>
          <a:ln w="57150">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200" dirty="0"/>
              <a:t>　</a:t>
            </a:r>
            <a:r>
              <a:rPr kumimoji="1" lang="ja-JP" altLang="en-US" sz="1400" dirty="0"/>
              <a:t>意見や考えを全体で交流したりしないのですか？→</a:t>
            </a:r>
            <a:r>
              <a:rPr kumimoji="1" lang="ja-JP" altLang="en-US" sz="1400" b="1" dirty="0"/>
              <a:t>しません。子どもたちは勝手に集まって議論をするようになります。</a:t>
            </a:r>
          </a:p>
        </p:txBody>
      </p:sp>
      <p:sp>
        <p:nvSpPr>
          <p:cNvPr id="20" name="テキスト ボックス 19">
            <a:extLst>
              <a:ext uri="{FF2B5EF4-FFF2-40B4-BE49-F238E27FC236}">
                <a16:creationId xmlns:a16="http://schemas.microsoft.com/office/drawing/2014/main" id="{654111D2-3D76-4D56-BCD1-BC56CB0A534D}"/>
              </a:ext>
            </a:extLst>
          </p:cNvPr>
          <p:cNvSpPr txBox="1"/>
          <p:nvPr/>
        </p:nvSpPr>
        <p:spPr>
          <a:xfrm>
            <a:off x="183768" y="1585317"/>
            <a:ext cx="2037354" cy="369332"/>
          </a:xfrm>
          <a:prstGeom prst="rect">
            <a:avLst/>
          </a:prstGeom>
          <a:noFill/>
        </p:spPr>
        <p:txBody>
          <a:bodyPr wrap="square" rtlCol="0">
            <a:spAutoFit/>
          </a:bodyPr>
          <a:lstStyle/>
          <a:p>
            <a:r>
              <a:rPr kumimoji="1" lang="en-US" altLang="ja-JP" b="1" dirty="0">
                <a:highlight>
                  <a:srgbClr val="FFFF00"/>
                </a:highlight>
              </a:rPr>
              <a:t>10</a:t>
            </a:r>
            <a:r>
              <a:rPr kumimoji="1" lang="ja-JP" altLang="en-US" b="1" dirty="0">
                <a:highlight>
                  <a:srgbClr val="FFFF00"/>
                </a:highlight>
              </a:rPr>
              <a:t>月の校内研より</a:t>
            </a:r>
          </a:p>
        </p:txBody>
      </p:sp>
      <p:sp>
        <p:nvSpPr>
          <p:cNvPr id="21" name="四角形: 角を丸くする 20">
            <a:extLst>
              <a:ext uri="{FF2B5EF4-FFF2-40B4-BE49-F238E27FC236}">
                <a16:creationId xmlns:a16="http://schemas.microsoft.com/office/drawing/2014/main" id="{5E2BCD76-1CFF-4308-831A-ABF65DF8AA98}"/>
              </a:ext>
            </a:extLst>
          </p:cNvPr>
          <p:cNvSpPr/>
          <p:nvPr/>
        </p:nvSpPr>
        <p:spPr>
          <a:xfrm>
            <a:off x="6033049" y="3666525"/>
            <a:ext cx="3025308" cy="2970483"/>
          </a:xfrm>
          <a:prstGeom prst="roundRect">
            <a:avLst/>
          </a:prstGeom>
          <a:noFill/>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350"/>
          </a:p>
        </p:txBody>
      </p:sp>
      <p:sp>
        <p:nvSpPr>
          <p:cNvPr id="22" name="正方形/長方形 21">
            <a:extLst>
              <a:ext uri="{FF2B5EF4-FFF2-40B4-BE49-F238E27FC236}">
                <a16:creationId xmlns:a16="http://schemas.microsoft.com/office/drawing/2014/main" id="{87D79397-49EC-4F34-A71D-C7F456F04AE0}"/>
              </a:ext>
            </a:extLst>
          </p:cNvPr>
          <p:cNvSpPr/>
          <p:nvPr/>
        </p:nvSpPr>
        <p:spPr>
          <a:xfrm>
            <a:off x="248226" y="764658"/>
            <a:ext cx="8473127" cy="2202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ja-JP" sz="1500" b="1" dirty="0">
                <a:solidFill>
                  <a:schemeClr val="tx1"/>
                </a:solidFill>
                <a:latin typeface="Meiryo UI" panose="020B0604030504040204" pitchFamily="50" charset="-128"/>
                <a:ea typeface="Meiryo UI" panose="020B0604030504040204" pitchFamily="50" charset="-128"/>
              </a:rPr>
              <a:t>【</a:t>
            </a:r>
            <a:r>
              <a:rPr lang="ja-JP" altLang="en-US" sz="1500" b="1" dirty="0">
                <a:solidFill>
                  <a:schemeClr val="tx1"/>
                </a:solidFill>
                <a:latin typeface="Meiryo UI" panose="020B0604030504040204" pitchFamily="50" charset="-128"/>
                <a:ea typeface="Meiryo UI" panose="020B0604030504040204" pitchFamily="50" charset="-128"/>
              </a:rPr>
              <a:t>取組内容④</a:t>
            </a:r>
            <a:r>
              <a:rPr lang="en-US" altLang="ja-JP" sz="1500" b="1" dirty="0">
                <a:solidFill>
                  <a:schemeClr val="tx1"/>
                </a:solidFill>
                <a:latin typeface="Meiryo UI" panose="020B0604030504040204" pitchFamily="50" charset="-128"/>
                <a:ea typeface="Meiryo UI" panose="020B0604030504040204" pitchFamily="50" charset="-128"/>
              </a:rPr>
              <a:t>】</a:t>
            </a:r>
            <a:r>
              <a:rPr lang="ja-JP" altLang="en-US" sz="1500" b="1" dirty="0">
                <a:solidFill>
                  <a:schemeClr val="tx1"/>
                </a:solidFill>
                <a:latin typeface="Meiryo UI" panose="020B0604030504040204" pitchFamily="50" charset="-128"/>
                <a:ea typeface="Meiryo UI" panose="020B0604030504040204" pitchFamily="50" charset="-128"/>
              </a:rPr>
              <a:t>協働的で積極的な教員研修　　</a:t>
            </a:r>
            <a:endParaRPr lang="en-US" altLang="ja-JP" sz="1500" b="1" dirty="0">
              <a:solidFill>
                <a:schemeClr val="tx1"/>
              </a:solidFill>
              <a:latin typeface="Meiryo UI" panose="020B0604030504040204" pitchFamily="50" charset="-128"/>
              <a:ea typeface="Meiryo UI" panose="020B0604030504040204" pitchFamily="50" charset="-128"/>
            </a:endParaRPr>
          </a:p>
          <a:p>
            <a:r>
              <a:rPr lang="ja-JP" altLang="en-US" sz="1500" b="1" dirty="0">
                <a:solidFill>
                  <a:schemeClr val="tx1"/>
                </a:solidFill>
                <a:latin typeface="Meiryo UI" panose="020B0604030504040204" pitchFamily="50" charset="-128"/>
                <a:ea typeface="Meiryo UI" panose="020B0604030504040204" pitchFamily="50" charset="-128"/>
              </a:rPr>
              <a:t>　　　　　　　　　　　　　　　　　　　　・教員も新しい学習形態に慣れ、トライ＆エラーを繰り返しスキルの向上へ</a:t>
            </a:r>
          </a:p>
          <a:p>
            <a:endParaRPr lang="ja-JP" altLang="en-US" sz="1500" b="1" dirty="0">
              <a:solidFill>
                <a:schemeClr val="tx1"/>
              </a:solidFill>
              <a:latin typeface="Meiryo UI" panose="020B0604030504040204" pitchFamily="50" charset="-128"/>
              <a:ea typeface="Meiryo UI" panose="020B0604030504040204" pitchFamily="50" charset="-128"/>
            </a:endParaRPr>
          </a:p>
          <a:p>
            <a:r>
              <a:rPr lang="ja-JP" altLang="en-US" sz="1500" b="1" dirty="0">
                <a:solidFill>
                  <a:schemeClr val="tx1"/>
                </a:solidFill>
                <a:latin typeface="Meiryo UI" panose="020B0604030504040204" pitchFamily="50" charset="-128"/>
                <a:ea typeface="Meiryo UI" panose="020B0604030504040204" pitchFamily="50" charset="-128"/>
              </a:rPr>
              <a:t>　</a:t>
            </a:r>
            <a:endParaRPr lang="ja-JP" altLang="en-US" sz="1500" dirty="0">
              <a:solidFill>
                <a:schemeClr val="tx1"/>
              </a:solidFill>
              <a:latin typeface="Meiryo UI" panose="020B0604030504040204" pitchFamily="50" charset="-128"/>
              <a:ea typeface="Meiryo UI" panose="020B0604030504040204" pitchFamily="50" charset="-128"/>
            </a:endParaRPr>
          </a:p>
        </p:txBody>
      </p:sp>
      <p:grpSp>
        <p:nvGrpSpPr>
          <p:cNvPr id="23" name="グループ化 22">
            <a:extLst>
              <a:ext uri="{FF2B5EF4-FFF2-40B4-BE49-F238E27FC236}">
                <a16:creationId xmlns:a16="http://schemas.microsoft.com/office/drawing/2014/main" id="{FE4A7D9B-DC6A-43F6-B820-604EAC34E72C}"/>
              </a:ext>
            </a:extLst>
          </p:cNvPr>
          <p:cNvGrpSpPr/>
          <p:nvPr/>
        </p:nvGrpSpPr>
        <p:grpSpPr>
          <a:xfrm>
            <a:off x="170127" y="146953"/>
            <a:ext cx="8416781" cy="312329"/>
            <a:chOff x="1" y="-171283"/>
            <a:chExt cx="6879362" cy="439854"/>
          </a:xfrm>
        </p:grpSpPr>
        <p:sp>
          <p:nvSpPr>
            <p:cNvPr id="24" name="正方形/長方形 23">
              <a:extLst>
                <a:ext uri="{FF2B5EF4-FFF2-40B4-BE49-F238E27FC236}">
                  <a16:creationId xmlns:a16="http://schemas.microsoft.com/office/drawing/2014/main" id="{7CB2866E-2D6D-41B3-A967-FF9D5D944BFC}"/>
                </a:ext>
              </a:extLst>
            </p:cNvPr>
            <p:cNvSpPr/>
            <p:nvPr/>
          </p:nvSpPr>
          <p:spPr>
            <a:xfrm>
              <a:off x="4943746" y="-36296"/>
              <a:ext cx="1935617" cy="304867"/>
            </a:xfrm>
            <a:prstGeom prst="rect">
              <a:avLst/>
            </a:prstGeom>
            <a:noFill/>
            <a:ln w="190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latin typeface="Meiryo UI" panose="020B0604030504040204" pitchFamily="50" charset="-128"/>
                  <a:ea typeface="Meiryo UI" panose="020B0604030504040204" pitchFamily="50" charset="-128"/>
                </a:rPr>
                <a:t>京丹後市立久美浜小学校 </a:t>
              </a:r>
              <a:r>
                <a:rPr lang="en-US" altLang="ja-JP" sz="1200" dirty="0">
                  <a:solidFill>
                    <a:schemeClr val="tx1"/>
                  </a:solidFill>
                  <a:latin typeface="Meiryo UI" panose="020B0604030504040204" pitchFamily="50" charset="-128"/>
                  <a:ea typeface="Meiryo UI" panose="020B0604030504040204" pitchFamily="50" charset="-128"/>
                </a:rPr>
                <a:t>B-</a:t>
              </a:r>
              <a:r>
                <a:rPr lang="ja-JP" altLang="en-US" sz="1200" dirty="0">
                  <a:solidFill>
                    <a:schemeClr val="tx1"/>
                  </a:solidFill>
                  <a:latin typeface="Meiryo UI" panose="020B0604030504040204" pitchFamily="50" charset="-128"/>
                  <a:ea typeface="Meiryo UI" panose="020B0604030504040204" pitchFamily="50" charset="-128"/>
                </a:rPr>
                <a:t>８</a:t>
              </a:r>
            </a:p>
          </p:txBody>
        </p:sp>
        <p:sp>
          <p:nvSpPr>
            <p:cNvPr id="25" name="テキスト ボックス 24">
              <a:extLst>
                <a:ext uri="{FF2B5EF4-FFF2-40B4-BE49-F238E27FC236}">
                  <a16:creationId xmlns:a16="http://schemas.microsoft.com/office/drawing/2014/main" id="{4ED3D022-7AB0-4090-8215-4802E3675265}"/>
                </a:ext>
              </a:extLst>
            </p:cNvPr>
            <p:cNvSpPr txBox="1"/>
            <p:nvPr/>
          </p:nvSpPr>
          <p:spPr>
            <a:xfrm>
              <a:off x="1" y="-171283"/>
              <a:ext cx="4897895" cy="369332"/>
            </a:xfrm>
            <a:prstGeom prst="rect">
              <a:avLst/>
            </a:prstGeom>
            <a:solidFill>
              <a:srgbClr val="0070C0"/>
            </a:solidFill>
            <a:ln>
              <a:solidFill>
                <a:srgbClr val="0070C0"/>
              </a:solidFill>
            </a:ln>
          </p:spPr>
          <p:txBody>
            <a:bodyPr wrap="square" rtlCol="0" anchor="ctr">
              <a:spAutoFit/>
            </a:bodyPr>
            <a:lstStyle/>
            <a:p>
              <a:r>
                <a:rPr lang="ja-JP" altLang="en-US"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リーディング</a:t>
              </a:r>
              <a:r>
                <a:rPr lang="en-US" altLang="ja-JP"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DX</a:t>
              </a:r>
              <a:r>
                <a:rPr lang="ja-JP" altLang="en-US"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スクール事業　</a:t>
              </a:r>
              <a:r>
                <a:rPr lang="en-US" altLang="ja-JP"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r>
                <a:rPr lang="ja-JP" altLang="en-US"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実践事例</a:t>
              </a:r>
              <a:r>
                <a:rPr lang="en-US" altLang="ja-JP"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endParaRPr lang="ja-JP" altLang="en-US"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37558969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20933BB-F197-40BB-9D35-4ED796C4E257}"/>
              </a:ext>
            </a:extLst>
          </p:cNvPr>
          <p:cNvSpPr txBox="1"/>
          <p:nvPr/>
        </p:nvSpPr>
        <p:spPr>
          <a:xfrm>
            <a:off x="9773478" y="1352937"/>
            <a:ext cx="4959626" cy="300082"/>
          </a:xfrm>
          <a:prstGeom prst="rect">
            <a:avLst/>
          </a:prstGeom>
          <a:noFill/>
        </p:spPr>
        <p:txBody>
          <a:bodyPr wrap="square" rtlCol="0">
            <a:spAutoFit/>
          </a:bodyPr>
          <a:lstStyle/>
          <a:p>
            <a:r>
              <a:rPr kumimoji="1" lang="ja-JP" altLang="en-US" sz="1350" dirty="0"/>
              <a:t>リーディング</a:t>
            </a:r>
            <a:r>
              <a:rPr kumimoji="1" lang="en-US" altLang="ja-JP" sz="1350" dirty="0"/>
              <a:t>DX</a:t>
            </a:r>
            <a:r>
              <a:rPr kumimoji="1" lang="ja-JP" altLang="en-US" sz="1350" dirty="0"/>
              <a:t>の研究実践その４　京丹後市立久美浜小学校</a:t>
            </a:r>
          </a:p>
        </p:txBody>
      </p:sp>
      <p:sp>
        <p:nvSpPr>
          <p:cNvPr id="3" name="テキスト ボックス 2">
            <a:extLst>
              <a:ext uri="{FF2B5EF4-FFF2-40B4-BE49-F238E27FC236}">
                <a16:creationId xmlns:a16="http://schemas.microsoft.com/office/drawing/2014/main" id="{36CA72A3-C0DE-4CB8-AF02-6A7E33459194}"/>
              </a:ext>
            </a:extLst>
          </p:cNvPr>
          <p:cNvSpPr txBox="1"/>
          <p:nvPr/>
        </p:nvSpPr>
        <p:spPr>
          <a:xfrm>
            <a:off x="479654" y="1653019"/>
            <a:ext cx="3110948" cy="369332"/>
          </a:xfrm>
          <a:prstGeom prst="rect">
            <a:avLst/>
          </a:prstGeom>
          <a:noFill/>
        </p:spPr>
        <p:txBody>
          <a:bodyPr wrap="square" rtlCol="0">
            <a:spAutoFit/>
          </a:bodyPr>
          <a:lstStyle/>
          <a:p>
            <a:r>
              <a:rPr kumimoji="1" lang="en-US" altLang="ja-JP" b="1" dirty="0">
                <a:highlight>
                  <a:srgbClr val="FFFF00"/>
                </a:highlight>
              </a:rPr>
              <a:t>10</a:t>
            </a:r>
            <a:r>
              <a:rPr kumimoji="1" lang="ja-JP" altLang="en-US" b="1" dirty="0">
                <a:highlight>
                  <a:srgbClr val="FFFF00"/>
                </a:highlight>
              </a:rPr>
              <a:t>月の校内研より</a:t>
            </a:r>
          </a:p>
        </p:txBody>
      </p:sp>
      <p:sp>
        <p:nvSpPr>
          <p:cNvPr id="4" name="テキスト ボックス 3">
            <a:extLst>
              <a:ext uri="{FF2B5EF4-FFF2-40B4-BE49-F238E27FC236}">
                <a16:creationId xmlns:a16="http://schemas.microsoft.com/office/drawing/2014/main" id="{2830F044-E667-4C11-9FAC-44A041F117AB}"/>
              </a:ext>
            </a:extLst>
          </p:cNvPr>
          <p:cNvSpPr txBox="1"/>
          <p:nvPr/>
        </p:nvSpPr>
        <p:spPr>
          <a:xfrm>
            <a:off x="254881" y="1169422"/>
            <a:ext cx="8833705" cy="400110"/>
          </a:xfrm>
          <a:prstGeom prst="rect">
            <a:avLst/>
          </a:prstGeom>
          <a:noFill/>
        </p:spPr>
        <p:txBody>
          <a:bodyPr wrap="square" rtlCol="0">
            <a:spAutoFit/>
          </a:bodyPr>
          <a:lstStyle/>
          <a:p>
            <a:r>
              <a:rPr kumimoji="1" lang="ja-JP" altLang="en-US" sz="2000" b="1" dirty="0">
                <a:highlight>
                  <a:srgbClr val="00FF00"/>
                </a:highlight>
              </a:rPr>
              <a:t>研究授業の参観を、タブレット持参で新アプリに気づきを入力しました。</a:t>
            </a:r>
          </a:p>
        </p:txBody>
      </p:sp>
      <p:pic>
        <p:nvPicPr>
          <p:cNvPr id="6" name="図 5">
            <a:extLst>
              <a:ext uri="{FF2B5EF4-FFF2-40B4-BE49-F238E27FC236}">
                <a16:creationId xmlns:a16="http://schemas.microsoft.com/office/drawing/2014/main" id="{CF7C3BC6-087D-4C29-B53F-D06FE73751E6}"/>
              </a:ext>
            </a:extLst>
          </p:cNvPr>
          <p:cNvPicPr>
            <a:picLocks noChangeAspect="1"/>
          </p:cNvPicPr>
          <p:nvPr/>
        </p:nvPicPr>
        <p:blipFill>
          <a:blip r:embed="rId2"/>
          <a:stretch>
            <a:fillRect/>
          </a:stretch>
        </p:blipFill>
        <p:spPr>
          <a:xfrm>
            <a:off x="1828801" y="2038385"/>
            <a:ext cx="5570634" cy="4176293"/>
          </a:xfrm>
          <a:prstGeom prst="rect">
            <a:avLst/>
          </a:prstGeom>
        </p:spPr>
      </p:pic>
      <p:sp>
        <p:nvSpPr>
          <p:cNvPr id="5" name="テキスト ボックス 4">
            <a:extLst>
              <a:ext uri="{FF2B5EF4-FFF2-40B4-BE49-F238E27FC236}">
                <a16:creationId xmlns:a16="http://schemas.microsoft.com/office/drawing/2014/main" id="{E4724B74-0CC4-42F4-B828-892221546162}"/>
              </a:ext>
            </a:extLst>
          </p:cNvPr>
          <p:cNvSpPr txBox="1"/>
          <p:nvPr/>
        </p:nvSpPr>
        <p:spPr>
          <a:xfrm>
            <a:off x="115092" y="2419064"/>
            <a:ext cx="2010030" cy="3785652"/>
          </a:xfrm>
          <a:prstGeom prst="rect">
            <a:avLst/>
          </a:prstGeom>
          <a:noFill/>
        </p:spPr>
        <p:txBody>
          <a:bodyPr wrap="square" rtlCol="0">
            <a:spAutoFit/>
          </a:bodyPr>
          <a:lstStyle/>
          <a:p>
            <a:r>
              <a:rPr kumimoji="1" lang="ja-JP" altLang="en-US" sz="1350" dirty="0"/>
              <a:t>　</a:t>
            </a:r>
            <a:r>
              <a:rPr kumimoji="1" lang="ja-JP" altLang="en-US" sz="2000" b="1" dirty="0"/>
              <a:t>ジャムボードを使って、気が付いたことをどんどんアップし、リアルタイムでみんなの気づきを知ることができました</a:t>
            </a:r>
            <a:r>
              <a:rPr kumimoji="1" lang="ja-JP" altLang="en-US" sz="2000" dirty="0"/>
              <a:t>。</a:t>
            </a:r>
            <a:endParaRPr kumimoji="1" lang="en-US" altLang="ja-JP" sz="2000" dirty="0"/>
          </a:p>
          <a:p>
            <a:r>
              <a:rPr lang="ja-JP" altLang="en-US" sz="2000" b="1" dirty="0"/>
              <a:t>　出てきた意見や考えをその場で分類することもできました。</a:t>
            </a:r>
            <a:endParaRPr kumimoji="1" lang="ja-JP" altLang="en-US" sz="2000" b="1" dirty="0"/>
          </a:p>
        </p:txBody>
      </p:sp>
      <p:sp>
        <p:nvSpPr>
          <p:cNvPr id="7" name="楕円 6">
            <a:extLst>
              <a:ext uri="{FF2B5EF4-FFF2-40B4-BE49-F238E27FC236}">
                <a16:creationId xmlns:a16="http://schemas.microsoft.com/office/drawing/2014/main" id="{1A224BE2-77E5-4115-99CC-1295558A9FA2}"/>
              </a:ext>
            </a:extLst>
          </p:cNvPr>
          <p:cNvSpPr/>
          <p:nvPr/>
        </p:nvSpPr>
        <p:spPr>
          <a:xfrm>
            <a:off x="2342305" y="2981680"/>
            <a:ext cx="834887" cy="1103243"/>
          </a:xfrm>
          <a:prstGeom prst="ellipse">
            <a:avLst/>
          </a:prstGeom>
          <a:noFill/>
          <a:ln w="76200">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350"/>
          </a:p>
        </p:txBody>
      </p:sp>
      <p:sp>
        <p:nvSpPr>
          <p:cNvPr id="8" name="楕円 7">
            <a:extLst>
              <a:ext uri="{FF2B5EF4-FFF2-40B4-BE49-F238E27FC236}">
                <a16:creationId xmlns:a16="http://schemas.microsoft.com/office/drawing/2014/main" id="{21E37313-C298-434E-8435-B76CF04FA0D4}"/>
              </a:ext>
            </a:extLst>
          </p:cNvPr>
          <p:cNvSpPr/>
          <p:nvPr/>
        </p:nvSpPr>
        <p:spPr>
          <a:xfrm>
            <a:off x="5289953" y="3242012"/>
            <a:ext cx="665922" cy="646892"/>
          </a:xfrm>
          <a:prstGeom prst="ellipse">
            <a:avLst/>
          </a:prstGeom>
          <a:noFill/>
          <a:ln w="76200">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350"/>
          </a:p>
        </p:txBody>
      </p:sp>
      <p:sp>
        <p:nvSpPr>
          <p:cNvPr id="9" name="テキスト ボックス 8">
            <a:extLst>
              <a:ext uri="{FF2B5EF4-FFF2-40B4-BE49-F238E27FC236}">
                <a16:creationId xmlns:a16="http://schemas.microsoft.com/office/drawing/2014/main" id="{E310118C-A77C-4737-850D-4217E66C190B}"/>
              </a:ext>
            </a:extLst>
          </p:cNvPr>
          <p:cNvSpPr txBox="1"/>
          <p:nvPr/>
        </p:nvSpPr>
        <p:spPr>
          <a:xfrm>
            <a:off x="2125122" y="2473560"/>
            <a:ext cx="4875377" cy="461665"/>
          </a:xfrm>
          <a:prstGeom prst="rect">
            <a:avLst/>
          </a:prstGeom>
          <a:noFill/>
        </p:spPr>
        <p:txBody>
          <a:bodyPr wrap="square" rtlCol="0">
            <a:spAutoFit/>
          </a:bodyPr>
          <a:lstStyle/>
          <a:p>
            <a:r>
              <a:rPr lang="ja-JP" altLang="en-US" sz="2400" b="1" dirty="0">
                <a:solidFill>
                  <a:srgbClr val="FFFF00"/>
                </a:solidFill>
              </a:rPr>
              <a:t>気が付いたことをその場で入力中</a:t>
            </a:r>
            <a:endParaRPr kumimoji="1" lang="ja-JP" altLang="en-US" sz="2400" b="1" dirty="0">
              <a:solidFill>
                <a:srgbClr val="FFFF00"/>
              </a:solidFill>
            </a:endParaRPr>
          </a:p>
        </p:txBody>
      </p:sp>
      <p:sp>
        <p:nvSpPr>
          <p:cNvPr id="10" name="フローチャート: 代替処理 9">
            <a:extLst>
              <a:ext uri="{FF2B5EF4-FFF2-40B4-BE49-F238E27FC236}">
                <a16:creationId xmlns:a16="http://schemas.microsoft.com/office/drawing/2014/main" id="{20B30195-4283-4392-BCC4-5D05C124B9A8}"/>
              </a:ext>
            </a:extLst>
          </p:cNvPr>
          <p:cNvSpPr/>
          <p:nvPr/>
        </p:nvSpPr>
        <p:spPr>
          <a:xfrm>
            <a:off x="6898268" y="1845489"/>
            <a:ext cx="2010030" cy="2728732"/>
          </a:xfrm>
          <a:prstGeom prst="flowChartAlternateProcess">
            <a:avLst/>
          </a:prstGeom>
          <a:ln w="76200">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600" b="1" dirty="0"/>
              <a:t>成果</a:t>
            </a:r>
            <a:endParaRPr kumimoji="1" lang="en-US" altLang="ja-JP" sz="1600" b="1" dirty="0"/>
          </a:p>
          <a:p>
            <a:r>
              <a:rPr kumimoji="1" lang="ja-JP" altLang="en-US" sz="1600" dirty="0"/>
              <a:t>・すぐに様々な先生方の考えや意見を知ることができてよい。</a:t>
            </a:r>
            <a:endParaRPr kumimoji="1" lang="en-US" altLang="ja-JP" sz="1600" dirty="0"/>
          </a:p>
          <a:p>
            <a:r>
              <a:rPr lang="ja-JP" altLang="en-US" sz="1600" dirty="0"/>
              <a:t>・事後研に出られない先生方の考えや意見も知ることができるのでよい。</a:t>
            </a:r>
            <a:endParaRPr kumimoji="1" lang="ja-JP" altLang="en-US" sz="1600" dirty="0"/>
          </a:p>
        </p:txBody>
      </p:sp>
      <p:sp>
        <p:nvSpPr>
          <p:cNvPr id="11" name="フローチャート: 代替処理 10">
            <a:extLst>
              <a:ext uri="{FF2B5EF4-FFF2-40B4-BE49-F238E27FC236}">
                <a16:creationId xmlns:a16="http://schemas.microsoft.com/office/drawing/2014/main" id="{F99FCF0C-608A-4EC1-AB94-1894D39E1EE6}"/>
              </a:ext>
            </a:extLst>
          </p:cNvPr>
          <p:cNvSpPr/>
          <p:nvPr/>
        </p:nvSpPr>
        <p:spPr>
          <a:xfrm>
            <a:off x="6777646" y="5029608"/>
            <a:ext cx="1948070" cy="1317940"/>
          </a:xfrm>
          <a:prstGeom prst="flowChartAlternateProcess">
            <a:avLst/>
          </a:prstGeom>
          <a:ln w="762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600" b="1" dirty="0"/>
              <a:t>課題</a:t>
            </a:r>
            <a:endParaRPr kumimoji="1" lang="en-US" altLang="ja-JP" sz="1600" b="1" dirty="0"/>
          </a:p>
          <a:p>
            <a:r>
              <a:rPr lang="ja-JP" altLang="en-US" sz="1600" dirty="0"/>
              <a:t>・キーボード入力するために、台があるとよい。</a:t>
            </a:r>
            <a:endParaRPr kumimoji="1" lang="ja-JP" altLang="en-US" sz="1600" dirty="0"/>
          </a:p>
        </p:txBody>
      </p:sp>
      <p:sp>
        <p:nvSpPr>
          <p:cNvPr id="12" name="正方形/長方形 11">
            <a:extLst>
              <a:ext uri="{FF2B5EF4-FFF2-40B4-BE49-F238E27FC236}">
                <a16:creationId xmlns:a16="http://schemas.microsoft.com/office/drawing/2014/main" id="{8590CDE2-F764-472F-ABED-4E49362A2613}"/>
              </a:ext>
            </a:extLst>
          </p:cNvPr>
          <p:cNvSpPr/>
          <p:nvPr/>
        </p:nvSpPr>
        <p:spPr>
          <a:xfrm>
            <a:off x="435171" y="903462"/>
            <a:ext cx="8473127" cy="1787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ja-JP" sz="1500" b="1" dirty="0">
                <a:solidFill>
                  <a:schemeClr val="tx1"/>
                </a:solidFill>
                <a:latin typeface="Meiryo UI" panose="020B0604030504040204" pitchFamily="50" charset="-128"/>
                <a:ea typeface="Meiryo UI" panose="020B0604030504040204" pitchFamily="50" charset="-128"/>
              </a:rPr>
              <a:t>【</a:t>
            </a:r>
            <a:r>
              <a:rPr lang="ja-JP" altLang="en-US" sz="1500" b="1" dirty="0">
                <a:solidFill>
                  <a:schemeClr val="tx1"/>
                </a:solidFill>
                <a:latin typeface="Meiryo UI" panose="020B0604030504040204" pitchFamily="50" charset="-128"/>
                <a:ea typeface="Meiryo UI" panose="020B0604030504040204" pitchFamily="50" charset="-128"/>
              </a:rPr>
              <a:t>取組内容④</a:t>
            </a:r>
            <a:r>
              <a:rPr lang="en-US" altLang="ja-JP" sz="1500" b="1" dirty="0">
                <a:solidFill>
                  <a:schemeClr val="tx1"/>
                </a:solidFill>
                <a:latin typeface="Meiryo UI" panose="020B0604030504040204" pitchFamily="50" charset="-128"/>
                <a:ea typeface="Meiryo UI" panose="020B0604030504040204" pitchFamily="50" charset="-128"/>
              </a:rPr>
              <a:t>】</a:t>
            </a:r>
            <a:r>
              <a:rPr lang="ja-JP" altLang="en-US" sz="1500" b="1" dirty="0">
                <a:solidFill>
                  <a:schemeClr val="tx1"/>
                </a:solidFill>
                <a:latin typeface="Meiryo UI" panose="020B0604030504040204" pitchFamily="50" charset="-128"/>
                <a:ea typeface="Meiryo UI" panose="020B0604030504040204" pitchFamily="50" charset="-128"/>
              </a:rPr>
              <a:t>協働的で積極的な教員研修　　　</a:t>
            </a:r>
            <a:endParaRPr lang="en-US" altLang="ja-JP" sz="1500" b="1" dirty="0">
              <a:solidFill>
                <a:schemeClr val="tx1"/>
              </a:solidFill>
              <a:latin typeface="Meiryo UI" panose="020B0604030504040204" pitchFamily="50" charset="-128"/>
              <a:ea typeface="Meiryo UI" panose="020B0604030504040204" pitchFamily="50" charset="-128"/>
            </a:endParaRPr>
          </a:p>
          <a:p>
            <a:r>
              <a:rPr lang="ja-JP" altLang="en-US" sz="1500" b="1" dirty="0">
                <a:solidFill>
                  <a:schemeClr val="tx1"/>
                </a:solidFill>
                <a:latin typeface="Meiryo UI" panose="020B0604030504040204" pitchFamily="50" charset="-128"/>
                <a:ea typeface="Meiryo UI" panose="020B0604030504040204" pitchFamily="50" charset="-128"/>
              </a:rPr>
              <a:t>　　　　　　　　　　　　　　　　　　・新アプリ（ジャムボード）を使い、研究授業における意見交流が瞬時に実現</a:t>
            </a:r>
          </a:p>
          <a:p>
            <a:endParaRPr lang="ja-JP" altLang="en-US" sz="1500" b="1" dirty="0">
              <a:solidFill>
                <a:schemeClr val="tx1"/>
              </a:solidFill>
              <a:latin typeface="Meiryo UI" panose="020B0604030504040204" pitchFamily="50" charset="-128"/>
              <a:ea typeface="Meiryo UI" panose="020B0604030504040204" pitchFamily="50" charset="-128"/>
            </a:endParaRPr>
          </a:p>
          <a:p>
            <a:r>
              <a:rPr lang="ja-JP" altLang="en-US" sz="1500" b="1" dirty="0">
                <a:solidFill>
                  <a:schemeClr val="tx1"/>
                </a:solidFill>
                <a:latin typeface="Meiryo UI" panose="020B0604030504040204" pitchFamily="50" charset="-128"/>
                <a:ea typeface="Meiryo UI" panose="020B0604030504040204" pitchFamily="50" charset="-128"/>
              </a:rPr>
              <a:t>　</a:t>
            </a:r>
            <a:endParaRPr lang="ja-JP" altLang="en-US" sz="1500" dirty="0">
              <a:solidFill>
                <a:schemeClr val="tx1"/>
              </a:solidFill>
              <a:latin typeface="Meiryo UI" panose="020B0604030504040204" pitchFamily="50" charset="-128"/>
              <a:ea typeface="Meiryo UI" panose="020B0604030504040204" pitchFamily="50" charset="-128"/>
            </a:endParaRPr>
          </a:p>
        </p:txBody>
      </p:sp>
      <p:grpSp>
        <p:nvGrpSpPr>
          <p:cNvPr id="13" name="グループ化 12">
            <a:extLst>
              <a:ext uri="{FF2B5EF4-FFF2-40B4-BE49-F238E27FC236}">
                <a16:creationId xmlns:a16="http://schemas.microsoft.com/office/drawing/2014/main" id="{5F9D3636-69BD-4E7B-BF55-475BDF1A590E}"/>
              </a:ext>
            </a:extLst>
          </p:cNvPr>
          <p:cNvGrpSpPr/>
          <p:nvPr/>
        </p:nvGrpSpPr>
        <p:grpSpPr>
          <a:xfrm>
            <a:off x="170127" y="220992"/>
            <a:ext cx="8416781" cy="262253"/>
            <a:chOff x="1" y="-67014"/>
            <a:chExt cx="6879362" cy="369332"/>
          </a:xfrm>
        </p:grpSpPr>
        <p:sp>
          <p:nvSpPr>
            <p:cNvPr id="14" name="正方形/長方形 13">
              <a:extLst>
                <a:ext uri="{FF2B5EF4-FFF2-40B4-BE49-F238E27FC236}">
                  <a16:creationId xmlns:a16="http://schemas.microsoft.com/office/drawing/2014/main" id="{AA74BB2F-9111-4018-B002-333E4418F5DE}"/>
                </a:ext>
              </a:extLst>
            </p:cNvPr>
            <p:cNvSpPr/>
            <p:nvPr/>
          </p:nvSpPr>
          <p:spPr>
            <a:xfrm>
              <a:off x="4943746" y="-36296"/>
              <a:ext cx="1935617" cy="304867"/>
            </a:xfrm>
            <a:prstGeom prst="rect">
              <a:avLst/>
            </a:prstGeom>
            <a:noFill/>
            <a:ln w="190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latin typeface="Meiryo UI" panose="020B0604030504040204" pitchFamily="50" charset="-128"/>
                  <a:ea typeface="Meiryo UI" panose="020B0604030504040204" pitchFamily="50" charset="-128"/>
                </a:rPr>
                <a:t>京丹後市立久美浜小学校 </a:t>
              </a:r>
              <a:r>
                <a:rPr lang="en-US" altLang="ja-JP" sz="1200" dirty="0">
                  <a:solidFill>
                    <a:schemeClr val="tx1"/>
                  </a:solidFill>
                  <a:latin typeface="Meiryo UI" panose="020B0604030504040204" pitchFamily="50" charset="-128"/>
                  <a:ea typeface="Meiryo UI" panose="020B0604030504040204" pitchFamily="50" charset="-128"/>
                </a:rPr>
                <a:t>B-</a:t>
              </a:r>
              <a:r>
                <a:rPr lang="ja-JP" altLang="en-US" sz="1200" dirty="0">
                  <a:solidFill>
                    <a:schemeClr val="tx1"/>
                  </a:solidFill>
                  <a:latin typeface="Meiryo UI" panose="020B0604030504040204" pitchFamily="50" charset="-128"/>
                  <a:ea typeface="Meiryo UI" panose="020B0604030504040204" pitchFamily="50" charset="-128"/>
                </a:rPr>
                <a:t>９</a:t>
              </a:r>
            </a:p>
          </p:txBody>
        </p:sp>
        <p:sp>
          <p:nvSpPr>
            <p:cNvPr id="15" name="テキスト ボックス 14">
              <a:extLst>
                <a:ext uri="{FF2B5EF4-FFF2-40B4-BE49-F238E27FC236}">
                  <a16:creationId xmlns:a16="http://schemas.microsoft.com/office/drawing/2014/main" id="{AD7408CD-C5C2-4AF6-B2B7-3953E7D31537}"/>
                </a:ext>
              </a:extLst>
            </p:cNvPr>
            <p:cNvSpPr txBox="1"/>
            <p:nvPr/>
          </p:nvSpPr>
          <p:spPr>
            <a:xfrm>
              <a:off x="1" y="-67014"/>
              <a:ext cx="4897895" cy="369332"/>
            </a:xfrm>
            <a:prstGeom prst="rect">
              <a:avLst/>
            </a:prstGeom>
            <a:solidFill>
              <a:srgbClr val="0070C0"/>
            </a:solidFill>
            <a:ln>
              <a:solidFill>
                <a:srgbClr val="0070C0"/>
              </a:solidFill>
            </a:ln>
          </p:spPr>
          <p:txBody>
            <a:bodyPr wrap="square" rtlCol="0" anchor="ctr">
              <a:spAutoFit/>
            </a:bodyPr>
            <a:lstStyle/>
            <a:p>
              <a:r>
                <a:rPr lang="ja-JP" altLang="en-US"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リーディング</a:t>
              </a:r>
              <a:r>
                <a:rPr lang="en-US" altLang="ja-JP"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DX</a:t>
              </a:r>
              <a:r>
                <a:rPr lang="ja-JP" altLang="en-US"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スクール事業　</a:t>
              </a:r>
              <a:r>
                <a:rPr lang="en-US" altLang="ja-JP"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r>
                <a:rPr lang="ja-JP" altLang="en-US"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実践事例</a:t>
              </a:r>
              <a:r>
                <a:rPr lang="en-US" altLang="ja-JP"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endParaRPr lang="ja-JP" altLang="en-US"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grpSp>
      <p:sp>
        <p:nvSpPr>
          <p:cNvPr id="18" name="正方形/長方形 17">
            <a:extLst>
              <a:ext uri="{FF2B5EF4-FFF2-40B4-BE49-F238E27FC236}">
                <a16:creationId xmlns:a16="http://schemas.microsoft.com/office/drawing/2014/main" id="{1195999C-ECE1-4B19-8112-F3E0AB45617A}"/>
              </a:ext>
            </a:extLst>
          </p:cNvPr>
          <p:cNvSpPr/>
          <p:nvPr/>
        </p:nvSpPr>
        <p:spPr>
          <a:xfrm>
            <a:off x="3567628" y="4045609"/>
            <a:ext cx="181803" cy="7856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350"/>
          </a:p>
        </p:txBody>
      </p:sp>
      <p:sp>
        <p:nvSpPr>
          <p:cNvPr id="19" name="正方形/長方形 18">
            <a:extLst>
              <a:ext uri="{FF2B5EF4-FFF2-40B4-BE49-F238E27FC236}">
                <a16:creationId xmlns:a16="http://schemas.microsoft.com/office/drawing/2014/main" id="{1327C172-904F-4054-8B41-C9DEC9302B15}"/>
              </a:ext>
            </a:extLst>
          </p:cNvPr>
          <p:cNvSpPr/>
          <p:nvPr/>
        </p:nvSpPr>
        <p:spPr>
          <a:xfrm>
            <a:off x="5266209" y="4574221"/>
            <a:ext cx="246391" cy="15017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350"/>
          </a:p>
        </p:txBody>
      </p:sp>
      <p:sp>
        <p:nvSpPr>
          <p:cNvPr id="20" name="正方形/長方形 19">
            <a:extLst>
              <a:ext uri="{FF2B5EF4-FFF2-40B4-BE49-F238E27FC236}">
                <a16:creationId xmlns:a16="http://schemas.microsoft.com/office/drawing/2014/main" id="{02475349-C1CB-4225-8042-8D7F56FFEB85}"/>
              </a:ext>
            </a:extLst>
          </p:cNvPr>
          <p:cNvSpPr/>
          <p:nvPr/>
        </p:nvSpPr>
        <p:spPr>
          <a:xfrm>
            <a:off x="6374986" y="3649117"/>
            <a:ext cx="218622" cy="6903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350"/>
          </a:p>
        </p:txBody>
      </p:sp>
      <p:sp>
        <p:nvSpPr>
          <p:cNvPr id="21" name="正方形/長方形 20">
            <a:extLst>
              <a:ext uri="{FF2B5EF4-FFF2-40B4-BE49-F238E27FC236}">
                <a16:creationId xmlns:a16="http://schemas.microsoft.com/office/drawing/2014/main" id="{D5CA1509-75A6-4E77-94C6-C3D9199708E2}"/>
              </a:ext>
            </a:extLst>
          </p:cNvPr>
          <p:cNvSpPr/>
          <p:nvPr/>
        </p:nvSpPr>
        <p:spPr>
          <a:xfrm>
            <a:off x="5713481" y="3838263"/>
            <a:ext cx="218622" cy="6903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350"/>
          </a:p>
        </p:txBody>
      </p:sp>
      <p:sp>
        <p:nvSpPr>
          <p:cNvPr id="22" name="正方形/長方形 21">
            <a:extLst>
              <a:ext uri="{FF2B5EF4-FFF2-40B4-BE49-F238E27FC236}">
                <a16:creationId xmlns:a16="http://schemas.microsoft.com/office/drawing/2014/main" id="{50A1F13B-AB83-4F6D-8B76-476FCB158A64}"/>
              </a:ext>
            </a:extLst>
          </p:cNvPr>
          <p:cNvSpPr/>
          <p:nvPr/>
        </p:nvSpPr>
        <p:spPr>
          <a:xfrm>
            <a:off x="2627753" y="3530940"/>
            <a:ext cx="218622" cy="6903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350"/>
          </a:p>
        </p:txBody>
      </p:sp>
      <p:sp>
        <p:nvSpPr>
          <p:cNvPr id="23" name="正方形/長方形 22">
            <a:extLst>
              <a:ext uri="{FF2B5EF4-FFF2-40B4-BE49-F238E27FC236}">
                <a16:creationId xmlns:a16="http://schemas.microsoft.com/office/drawing/2014/main" id="{CF94E859-CE28-4094-BA75-A4FF0518784A}"/>
              </a:ext>
            </a:extLst>
          </p:cNvPr>
          <p:cNvSpPr/>
          <p:nvPr/>
        </p:nvSpPr>
        <p:spPr>
          <a:xfrm>
            <a:off x="3908816" y="3313169"/>
            <a:ext cx="218622" cy="6903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350"/>
          </a:p>
        </p:txBody>
      </p:sp>
    </p:spTree>
    <p:extLst>
      <p:ext uri="{BB962C8B-B14F-4D97-AF65-F5344CB8AC3E}">
        <p14:creationId xmlns:p14="http://schemas.microsoft.com/office/powerpoint/2010/main" val="257748865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8854</TotalTime>
  <Words>720</Words>
  <Application>Microsoft Office PowerPoint</Application>
  <PresentationFormat>画面に合わせる (4:3)</PresentationFormat>
  <Paragraphs>55</Paragraphs>
  <Slides>4</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4</vt:i4>
      </vt:variant>
    </vt:vector>
  </HeadingPairs>
  <TitlesOfParts>
    <vt:vector size="11" baseType="lpstr">
      <vt:lpstr>Meiryo UI</vt:lpstr>
      <vt:lpstr>游ゴシック</vt:lpstr>
      <vt:lpstr>游ゴシック Light</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平嶋大</dc:creator>
  <cp:lastModifiedBy>杉本智</cp:lastModifiedBy>
  <cp:revision>278</cp:revision>
  <cp:lastPrinted>2023-10-20T02:50:13Z</cp:lastPrinted>
  <dcterms:created xsi:type="dcterms:W3CDTF">2023-09-03T14:53:20Z</dcterms:created>
  <dcterms:modified xsi:type="dcterms:W3CDTF">2023-10-25T01:30:47Z</dcterms:modified>
</cp:coreProperties>
</file>